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0" r:id="rId2"/>
  </p:sldMasterIdLst>
  <p:notesMasterIdLst>
    <p:notesMasterId r:id="rId18"/>
  </p:notesMasterIdLst>
  <p:handoutMasterIdLst>
    <p:handoutMasterId r:id="rId19"/>
  </p:handoutMasterIdLst>
  <p:sldIdLst>
    <p:sldId id="261" r:id="rId3"/>
    <p:sldId id="263" r:id="rId4"/>
    <p:sldId id="276" r:id="rId5"/>
    <p:sldId id="280" r:id="rId6"/>
    <p:sldId id="264" r:id="rId7"/>
    <p:sldId id="273" r:id="rId8"/>
    <p:sldId id="265" r:id="rId9"/>
    <p:sldId id="272" r:id="rId10"/>
    <p:sldId id="281" r:id="rId11"/>
    <p:sldId id="266" r:id="rId12"/>
    <p:sldId id="267" r:id="rId13"/>
    <p:sldId id="268" r:id="rId14"/>
    <p:sldId id="282" r:id="rId15"/>
    <p:sldId id="284" r:id="rId16"/>
    <p:sldId id="283" r:id="rId17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Arial" charset="0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Arial" charset="0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8B"/>
    <a:srgbClr val="BF7D35"/>
    <a:srgbClr val="00A8E7"/>
    <a:srgbClr val="C97DB1"/>
    <a:srgbClr val="C07339"/>
    <a:srgbClr val="EFB881"/>
    <a:srgbClr val="F5D3B1"/>
    <a:srgbClr val="F1C0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 autoAdjust="0"/>
    <p:restoredTop sz="94681" autoAdjust="0"/>
  </p:normalViewPr>
  <p:slideViewPr>
    <p:cSldViewPr snapToGrid="0">
      <p:cViewPr varScale="1">
        <p:scale>
          <a:sx n="107" d="100"/>
          <a:sy n="107" d="100"/>
        </p:scale>
        <p:origin x="736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185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138" d="100"/>
          <a:sy n="138" d="100"/>
        </p:scale>
        <p:origin x="-471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esProps" Target="presProps.xml"/><Relationship Id="rId21" Type="http://schemas.openxmlformats.org/officeDocument/2006/relationships/viewProps" Target="viewProps.xml"/><Relationship Id="rId22" Type="http://schemas.openxmlformats.org/officeDocument/2006/relationships/theme" Target="theme/theme1.xml"/><Relationship Id="rId23" Type="http://schemas.openxmlformats.org/officeDocument/2006/relationships/tableStyles" Target="tableStyles.xml"/><Relationship Id="rId24" Type="http://schemas.microsoft.com/office/2015/10/relationships/revisionInfo" Target="revisionInfo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notesMaster" Target="notesMasters/notesMaster1.xml"/><Relationship Id="rId1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03C95E-16DF-40F7-AECF-2D967FC7EAE7}" type="doc">
      <dgm:prSet loTypeId="urn:microsoft.com/office/officeart/2005/8/layout/matrix3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A722EF75-AD44-4C41-A0FE-200BDC92AEC4}">
      <dgm:prSet/>
      <dgm:spPr/>
      <dgm:t>
        <a:bodyPr/>
        <a:lstStyle/>
        <a:p>
          <a:r>
            <a:rPr lang="en-US" b="1"/>
            <a:t>Urban Geo Sensing &amp; Computing</a:t>
          </a:r>
          <a:endParaRPr lang="en-US"/>
        </a:p>
      </dgm:t>
    </dgm:pt>
    <dgm:pt modelId="{C0A3E79E-9F17-4765-AB71-A6BC044E6CE9}" type="parTrans" cxnId="{18E18F68-256E-4DD9-9445-0B97D2B557D4}">
      <dgm:prSet/>
      <dgm:spPr/>
      <dgm:t>
        <a:bodyPr/>
        <a:lstStyle/>
        <a:p>
          <a:endParaRPr lang="zh-CN" altLang="en-US"/>
        </a:p>
      </dgm:t>
    </dgm:pt>
    <dgm:pt modelId="{AAB54CE5-375D-4823-BEBD-26F48FA9B039}" type="sibTrans" cxnId="{18E18F68-256E-4DD9-9445-0B97D2B557D4}">
      <dgm:prSet/>
      <dgm:spPr/>
      <dgm:t>
        <a:bodyPr/>
        <a:lstStyle/>
        <a:p>
          <a:endParaRPr lang="zh-CN" altLang="en-US"/>
        </a:p>
      </dgm:t>
    </dgm:pt>
    <dgm:pt modelId="{25C5B6D8-6113-4742-B40C-88A7D74F9317}">
      <dgm:prSet/>
      <dgm:spPr/>
      <dgm:t>
        <a:bodyPr/>
        <a:lstStyle/>
        <a:p>
          <a:r>
            <a:rPr lang="en-US" b="1" dirty="0"/>
            <a:t>Urban Network Video Surveillance</a:t>
          </a:r>
          <a:endParaRPr lang="en-US" dirty="0"/>
        </a:p>
      </dgm:t>
    </dgm:pt>
    <dgm:pt modelId="{CDE2E172-4B25-46F9-80C5-3259C664B3B0}" type="parTrans" cxnId="{B7BE13EC-089E-4190-8EE4-73FF679B7BD9}">
      <dgm:prSet/>
      <dgm:spPr/>
      <dgm:t>
        <a:bodyPr/>
        <a:lstStyle/>
        <a:p>
          <a:endParaRPr lang="zh-CN" altLang="en-US"/>
        </a:p>
      </dgm:t>
    </dgm:pt>
    <dgm:pt modelId="{46C57BD1-9E79-4FAF-BB6A-7565C17CA6B2}" type="sibTrans" cxnId="{B7BE13EC-089E-4190-8EE4-73FF679B7BD9}">
      <dgm:prSet/>
      <dgm:spPr/>
      <dgm:t>
        <a:bodyPr/>
        <a:lstStyle/>
        <a:p>
          <a:endParaRPr lang="zh-CN" altLang="en-US"/>
        </a:p>
      </dgm:t>
    </dgm:pt>
    <dgm:pt modelId="{26FEAEC3-1560-4E79-BBFB-D267D54024CA}">
      <dgm:prSet/>
      <dgm:spPr/>
      <dgm:t>
        <a:bodyPr/>
        <a:lstStyle/>
        <a:p>
          <a:r>
            <a:rPr lang="en-US" b="1" dirty="0"/>
            <a:t>Urban Data Mining</a:t>
          </a:r>
          <a:endParaRPr lang="en-US" dirty="0"/>
        </a:p>
      </dgm:t>
    </dgm:pt>
    <dgm:pt modelId="{8FFE90C6-EBC5-4519-9631-C86CD0A65E45}" type="parTrans" cxnId="{0181A481-CF92-4C76-844A-3A1DA00CC0E3}">
      <dgm:prSet/>
      <dgm:spPr/>
      <dgm:t>
        <a:bodyPr/>
        <a:lstStyle/>
        <a:p>
          <a:endParaRPr lang="zh-CN" altLang="en-US"/>
        </a:p>
      </dgm:t>
    </dgm:pt>
    <dgm:pt modelId="{9C2B62E7-B931-47C8-9ED8-F80C8C22CA25}" type="sibTrans" cxnId="{0181A481-CF92-4C76-844A-3A1DA00CC0E3}">
      <dgm:prSet/>
      <dgm:spPr/>
      <dgm:t>
        <a:bodyPr/>
        <a:lstStyle/>
        <a:p>
          <a:endParaRPr lang="zh-CN" altLang="en-US"/>
        </a:p>
      </dgm:t>
    </dgm:pt>
    <dgm:pt modelId="{60F68B58-7515-46D7-985F-B05ED306DB4B}">
      <dgm:prSet/>
      <dgm:spPr/>
      <dgm:t>
        <a:bodyPr/>
        <a:lstStyle/>
        <a:p>
          <a:r>
            <a:rPr lang="en-US" b="1" dirty="0"/>
            <a:t>Urban Environment &amp; Behavior Analysis</a:t>
          </a:r>
          <a:endParaRPr lang="en-US" dirty="0"/>
        </a:p>
      </dgm:t>
    </dgm:pt>
    <dgm:pt modelId="{5CD0ECB0-EBD0-49A3-B2DB-EA2DA1D04D83}" type="parTrans" cxnId="{245FA624-EDBF-4E6D-A9A4-BFA07020161F}">
      <dgm:prSet/>
      <dgm:spPr/>
      <dgm:t>
        <a:bodyPr/>
        <a:lstStyle/>
        <a:p>
          <a:endParaRPr lang="zh-CN" altLang="en-US"/>
        </a:p>
      </dgm:t>
    </dgm:pt>
    <dgm:pt modelId="{A2101308-2C38-46FD-A0AD-B7A891122432}" type="sibTrans" cxnId="{245FA624-EDBF-4E6D-A9A4-BFA07020161F}">
      <dgm:prSet/>
      <dgm:spPr/>
      <dgm:t>
        <a:bodyPr/>
        <a:lstStyle/>
        <a:p>
          <a:endParaRPr lang="zh-CN" altLang="en-US"/>
        </a:p>
      </dgm:t>
    </dgm:pt>
    <dgm:pt modelId="{1534B69F-4490-4FAA-A099-5107F9C386FA}" type="pres">
      <dgm:prSet presAssocID="{BB03C95E-16DF-40F7-AECF-2D967FC7EAE7}" presName="matrix" presStyleCnt="0">
        <dgm:presLayoutVars>
          <dgm:chMax val="1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A1703DD-4C12-4898-A372-7CB8CACD0775}" type="pres">
      <dgm:prSet presAssocID="{BB03C95E-16DF-40F7-AECF-2D967FC7EAE7}" presName="diamond" presStyleLbl="bgShp" presStyleIdx="0" presStyleCnt="1"/>
      <dgm:spPr/>
    </dgm:pt>
    <dgm:pt modelId="{967126D7-671C-465A-80F9-933D0E7CA9FB}" type="pres">
      <dgm:prSet presAssocID="{BB03C95E-16DF-40F7-AECF-2D967FC7EAE7}" presName="quad1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0D60395-33F5-453C-9435-0A089AC65F34}" type="pres">
      <dgm:prSet presAssocID="{BB03C95E-16DF-40F7-AECF-2D967FC7EAE7}" presName="quad2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CB1E8F4-F112-4F29-BFC7-9418B5F72C78}" type="pres">
      <dgm:prSet presAssocID="{BB03C95E-16DF-40F7-AECF-2D967FC7EAE7}" presName="quad3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9F44956-F56C-46B3-98CB-67517DF7792B}" type="pres">
      <dgm:prSet presAssocID="{BB03C95E-16DF-40F7-AECF-2D967FC7EAE7}" presName="quad4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181A481-CF92-4C76-844A-3A1DA00CC0E3}" srcId="{BB03C95E-16DF-40F7-AECF-2D967FC7EAE7}" destId="{26FEAEC3-1560-4E79-BBFB-D267D54024CA}" srcOrd="2" destOrd="0" parTransId="{8FFE90C6-EBC5-4519-9631-C86CD0A65E45}" sibTransId="{9C2B62E7-B931-47C8-9ED8-F80C8C22CA25}"/>
    <dgm:cxn modelId="{D8561E3E-55B4-4B16-A32C-3F6AC89C819A}" type="presOf" srcId="{BB03C95E-16DF-40F7-AECF-2D967FC7EAE7}" destId="{1534B69F-4490-4FAA-A099-5107F9C386FA}" srcOrd="0" destOrd="0" presId="urn:microsoft.com/office/officeart/2005/8/layout/matrix3"/>
    <dgm:cxn modelId="{6D64B708-2B18-4C7A-A21D-716D0FBDEAC6}" type="presOf" srcId="{26FEAEC3-1560-4E79-BBFB-D267D54024CA}" destId="{CCB1E8F4-F112-4F29-BFC7-9418B5F72C78}" srcOrd="0" destOrd="0" presId="urn:microsoft.com/office/officeart/2005/8/layout/matrix3"/>
    <dgm:cxn modelId="{C2863502-3561-440D-85C6-C50CC20DDBC9}" type="presOf" srcId="{25C5B6D8-6113-4742-B40C-88A7D74F9317}" destId="{E0D60395-33F5-453C-9435-0A089AC65F34}" srcOrd="0" destOrd="0" presId="urn:microsoft.com/office/officeart/2005/8/layout/matrix3"/>
    <dgm:cxn modelId="{245FA624-EDBF-4E6D-A9A4-BFA07020161F}" srcId="{BB03C95E-16DF-40F7-AECF-2D967FC7EAE7}" destId="{60F68B58-7515-46D7-985F-B05ED306DB4B}" srcOrd="3" destOrd="0" parTransId="{5CD0ECB0-EBD0-49A3-B2DB-EA2DA1D04D83}" sibTransId="{A2101308-2C38-46FD-A0AD-B7A891122432}"/>
    <dgm:cxn modelId="{18E18F68-256E-4DD9-9445-0B97D2B557D4}" srcId="{BB03C95E-16DF-40F7-AECF-2D967FC7EAE7}" destId="{A722EF75-AD44-4C41-A0FE-200BDC92AEC4}" srcOrd="0" destOrd="0" parTransId="{C0A3E79E-9F17-4765-AB71-A6BC044E6CE9}" sibTransId="{AAB54CE5-375D-4823-BEBD-26F48FA9B039}"/>
    <dgm:cxn modelId="{A5D2D7A8-5420-434F-A397-CE5B9AAE5D0B}" type="presOf" srcId="{60F68B58-7515-46D7-985F-B05ED306DB4B}" destId="{D9F44956-F56C-46B3-98CB-67517DF7792B}" srcOrd="0" destOrd="0" presId="urn:microsoft.com/office/officeart/2005/8/layout/matrix3"/>
    <dgm:cxn modelId="{D94A6BC2-2465-4EAB-A33A-20043750A91F}" type="presOf" srcId="{A722EF75-AD44-4C41-A0FE-200BDC92AEC4}" destId="{967126D7-671C-465A-80F9-933D0E7CA9FB}" srcOrd="0" destOrd="0" presId="urn:microsoft.com/office/officeart/2005/8/layout/matrix3"/>
    <dgm:cxn modelId="{B7BE13EC-089E-4190-8EE4-73FF679B7BD9}" srcId="{BB03C95E-16DF-40F7-AECF-2D967FC7EAE7}" destId="{25C5B6D8-6113-4742-B40C-88A7D74F9317}" srcOrd="1" destOrd="0" parTransId="{CDE2E172-4B25-46F9-80C5-3259C664B3B0}" sibTransId="{46C57BD1-9E79-4FAF-BB6A-7565C17CA6B2}"/>
    <dgm:cxn modelId="{D9584910-299A-485B-AF74-5D247C14FFFF}" type="presParOf" srcId="{1534B69F-4490-4FAA-A099-5107F9C386FA}" destId="{CA1703DD-4C12-4898-A372-7CB8CACD0775}" srcOrd="0" destOrd="0" presId="urn:microsoft.com/office/officeart/2005/8/layout/matrix3"/>
    <dgm:cxn modelId="{96D34B77-DCEE-43A3-BBC1-6EF6D9B27FDB}" type="presParOf" srcId="{1534B69F-4490-4FAA-A099-5107F9C386FA}" destId="{967126D7-671C-465A-80F9-933D0E7CA9FB}" srcOrd="1" destOrd="0" presId="urn:microsoft.com/office/officeart/2005/8/layout/matrix3"/>
    <dgm:cxn modelId="{E4886941-BE8A-433E-BF4D-0D9D19203A68}" type="presParOf" srcId="{1534B69F-4490-4FAA-A099-5107F9C386FA}" destId="{E0D60395-33F5-453C-9435-0A089AC65F34}" srcOrd="2" destOrd="0" presId="urn:microsoft.com/office/officeart/2005/8/layout/matrix3"/>
    <dgm:cxn modelId="{F2293FF9-2414-49D4-B29D-9E2384567D96}" type="presParOf" srcId="{1534B69F-4490-4FAA-A099-5107F9C386FA}" destId="{CCB1E8F4-F112-4F29-BFC7-9418B5F72C78}" srcOrd="3" destOrd="0" presId="urn:microsoft.com/office/officeart/2005/8/layout/matrix3"/>
    <dgm:cxn modelId="{E68AFECB-E689-4AE8-87AE-E9AD88DFEB1E}" type="presParOf" srcId="{1534B69F-4490-4FAA-A099-5107F9C386FA}" destId="{D9F44956-F56C-46B3-98CB-67517DF7792B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1703DD-4C12-4898-A372-7CB8CACD0775}">
      <dsp:nvSpPr>
        <dsp:cNvPr id="0" name=""/>
        <dsp:cNvSpPr/>
      </dsp:nvSpPr>
      <dsp:spPr>
        <a:xfrm>
          <a:off x="547112" y="0"/>
          <a:ext cx="4566602" cy="4566602"/>
        </a:xfrm>
        <a:prstGeom prst="diamond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7126D7-671C-465A-80F9-933D0E7CA9FB}">
      <dsp:nvSpPr>
        <dsp:cNvPr id="0" name=""/>
        <dsp:cNvSpPr/>
      </dsp:nvSpPr>
      <dsp:spPr>
        <a:xfrm>
          <a:off x="980939" y="433827"/>
          <a:ext cx="1780974" cy="178097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/>
            <a:t>Urban Geo Sensing &amp; Computing</a:t>
          </a:r>
          <a:endParaRPr lang="en-US" sz="2200" kern="1200"/>
        </a:p>
      </dsp:txBody>
      <dsp:txXfrm>
        <a:off x="1067879" y="520767"/>
        <a:ext cx="1607094" cy="1607094"/>
      </dsp:txXfrm>
    </dsp:sp>
    <dsp:sp modelId="{E0D60395-33F5-453C-9435-0A089AC65F34}">
      <dsp:nvSpPr>
        <dsp:cNvPr id="0" name=""/>
        <dsp:cNvSpPr/>
      </dsp:nvSpPr>
      <dsp:spPr>
        <a:xfrm>
          <a:off x="2898912" y="433827"/>
          <a:ext cx="1780974" cy="1780974"/>
        </a:xfrm>
        <a:prstGeom prst="roundRect">
          <a:avLst/>
        </a:prstGeom>
        <a:solidFill>
          <a:schemeClr val="accent5">
            <a:hueOff val="1085675"/>
            <a:satOff val="3732"/>
            <a:lumOff val="-1790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/>
            <a:t>Urban Network Video Surveillance</a:t>
          </a:r>
          <a:endParaRPr lang="en-US" sz="2200" kern="1200" dirty="0"/>
        </a:p>
      </dsp:txBody>
      <dsp:txXfrm>
        <a:off x="2985852" y="520767"/>
        <a:ext cx="1607094" cy="1607094"/>
      </dsp:txXfrm>
    </dsp:sp>
    <dsp:sp modelId="{CCB1E8F4-F112-4F29-BFC7-9418B5F72C78}">
      <dsp:nvSpPr>
        <dsp:cNvPr id="0" name=""/>
        <dsp:cNvSpPr/>
      </dsp:nvSpPr>
      <dsp:spPr>
        <a:xfrm>
          <a:off x="980939" y="2351800"/>
          <a:ext cx="1780974" cy="1780974"/>
        </a:xfrm>
        <a:prstGeom prst="roundRect">
          <a:avLst/>
        </a:prstGeom>
        <a:solidFill>
          <a:schemeClr val="accent5">
            <a:hueOff val="2171350"/>
            <a:satOff val="7464"/>
            <a:lumOff val="-3581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/>
            <a:t>Urban Data Mining</a:t>
          </a:r>
          <a:endParaRPr lang="en-US" sz="2200" kern="1200" dirty="0"/>
        </a:p>
      </dsp:txBody>
      <dsp:txXfrm>
        <a:off x="1067879" y="2438740"/>
        <a:ext cx="1607094" cy="1607094"/>
      </dsp:txXfrm>
    </dsp:sp>
    <dsp:sp modelId="{D9F44956-F56C-46B3-98CB-67517DF7792B}">
      <dsp:nvSpPr>
        <dsp:cNvPr id="0" name=""/>
        <dsp:cNvSpPr/>
      </dsp:nvSpPr>
      <dsp:spPr>
        <a:xfrm>
          <a:off x="2898912" y="2351800"/>
          <a:ext cx="1780974" cy="1780974"/>
        </a:xfrm>
        <a:prstGeom prst="roundRect">
          <a:avLst/>
        </a:prstGeom>
        <a:solidFill>
          <a:schemeClr val="accent5">
            <a:hueOff val="3257024"/>
            <a:satOff val="11196"/>
            <a:lumOff val="-5372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b="1" kern="1200" dirty="0"/>
            <a:t>Urban Environment &amp; Behavior Analysis</a:t>
          </a:r>
          <a:endParaRPr lang="en-US" sz="2200" kern="1200" dirty="0"/>
        </a:p>
      </dsp:txBody>
      <dsp:txXfrm>
        <a:off x="2985852" y="2438740"/>
        <a:ext cx="1607094" cy="160709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133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133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</a:lstStyle>
          <a:p>
            <a:pPr>
              <a:defRPr/>
            </a:pPr>
            <a:fld id="{DEA0AEFA-4FB0-464A-A795-AE38A3D0005E}" type="slidenum">
              <a:rPr lang="fi-FI" altLang="fi-FI"/>
              <a:pPr>
                <a:defRPr/>
              </a:pPr>
              <a:t>‹#›</a:t>
            </a:fld>
            <a:endParaRPr lang="fi-FI" altLang="fi-FI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78301-9ECA-D74F-9FC0-DB4C47F407C1}" type="datetimeFigureOut">
              <a:rPr lang="en-US" smtClean="0"/>
              <a:t>5/30/17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A0F33E-E264-5249-A390-41070A8D76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631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kumimoji="1" lang="zh-CN" altLang="en-US"/>
          </a:p>
        </p:txBody>
      </p:sp>
      <p:sp>
        <p:nvSpPr>
          <p:cNvPr id="20483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96B73D82-8F9A-450E-A317-4ECA08497F1F}" type="slidenum">
              <a:rPr lang="zh-CN" altLang="en-US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7318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818" y="161018"/>
            <a:ext cx="11837324" cy="504825"/>
          </a:xfrm>
          <a:prstGeom prst="rect">
            <a:avLst/>
          </a:prstGeom>
        </p:spPr>
        <p:txBody>
          <a:bodyPr/>
          <a:lstStyle>
            <a:lvl1pPr>
              <a:defRPr lang="fi-FI" sz="3200" b="1" dirty="0">
                <a:solidFill>
                  <a:srgbClr val="002060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7818" y="896261"/>
            <a:ext cx="11449049" cy="2808288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400">
                <a:solidFill>
                  <a:schemeClr val="tx1"/>
                </a:solidFill>
              </a:defRPr>
            </a:lvl3pPr>
            <a:lvl4pPr>
              <a:defRPr sz="2400">
                <a:solidFill>
                  <a:schemeClr val="tx1"/>
                </a:solidFill>
              </a:defRPr>
            </a:lvl4pPr>
            <a:lvl5pPr>
              <a:defRPr sz="2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fi-FI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49229" y="63725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8A6EA-FECC-4AF9-854F-D6AA70C1A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617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257" y="219983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>
                <a:solidFill>
                  <a:srgbClr val="002060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49229" y="63725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8A6EA-FECC-4AF9-854F-D6AA70C1A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148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6256" y="190957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lang="en-US" sz="3200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49229" y="63725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8A6EA-FECC-4AF9-854F-D6AA70C1AA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068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85297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theme" Target="../theme/theme1.xml"/><Relationship Id="rId5" Type="http://schemas.openxmlformats.org/officeDocument/2006/relationships/image" Target="../media/image1.jpeg"/><Relationship Id="rId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microsoft.com/office/2007/relationships/hdphoto" Target="../media/hdphoto1.wdp"/><Relationship Id="rId1" Type="http://schemas.openxmlformats.org/officeDocument/2006/relationships/slideLayout" Target="../slideLayouts/slideLayout4.xml"/><Relationship Id="rId2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515" r="-1" b="89428"/>
          <a:stretch/>
        </p:blipFill>
        <p:spPr bwMode="auto">
          <a:xfrm>
            <a:off x="4135902" y="6555093"/>
            <a:ext cx="3770143" cy="2185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4"/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482" y="97974"/>
            <a:ext cx="646662" cy="646662"/>
          </a:xfrm>
          <a:prstGeom prst="rect">
            <a:avLst/>
          </a:prstGeom>
        </p:spPr>
      </p:pic>
      <p:sp>
        <p:nvSpPr>
          <p:cNvPr id="4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9249229" y="637253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18A6EA-FECC-4AF9-854F-D6AA70C1AA9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4" r:id="rId3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249FDA"/>
          </a:solidFill>
          <a:latin typeface="+mj-lt"/>
          <a:ea typeface="Arial" charset="0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249FDA"/>
          </a:solidFill>
          <a:latin typeface="Arial Narrow" pitchFamily="34" charset="0"/>
          <a:ea typeface="Arial" charset="0"/>
          <a:cs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249FDA"/>
          </a:solidFill>
          <a:latin typeface="Arial Narrow" pitchFamily="34" charset="0"/>
          <a:ea typeface="Arial" charset="0"/>
          <a:cs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249FDA"/>
          </a:solidFill>
          <a:latin typeface="Arial Narrow" pitchFamily="34" charset="0"/>
          <a:ea typeface="Arial" charset="0"/>
          <a:cs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249FDA"/>
          </a:solidFill>
          <a:latin typeface="Arial Narrow" pitchFamily="34" charset="0"/>
          <a:ea typeface="Arial" charset="0"/>
          <a:cs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700">
          <a:solidFill>
            <a:srgbClr val="249FDA"/>
          </a:solidFill>
          <a:latin typeface="Arial Narrow" pitchFamily="34" charset="0"/>
          <a:cs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700">
          <a:solidFill>
            <a:srgbClr val="249FDA"/>
          </a:solidFill>
          <a:latin typeface="Arial Narrow" pitchFamily="34" charset="0"/>
          <a:cs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700">
          <a:solidFill>
            <a:srgbClr val="249FDA"/>
          </a:solidFill>
          <a:latin typeface="Arial Narrow" pitchFamily="34" charset="0"/>
          <a:cs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700">
          <a:solidFill>
            <a:srgbClr val="249FDA"/>
          </a:solidFill>
          <a:latin typeface="Arial Narrow" pitchFamily="34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Arial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2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2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2"/>
          </a:solidFill>
          <a:latin typeface="+mn-lt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1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77372"/>
            <a:ext cx="12192000" cy="69072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 userDrawn="1"/>
        </p:nvSpPr>
        <p:spPr>
          <a:xfrm>
            <a:off x="0" y="3235569"/>
            <a:ext cx="12192000" cy="27220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Arial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Arial" charset="0"/>
          <a:cs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Arial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Arial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Arial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Arial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Arial" charset="0"/>
          <a:cs typeface="+mn-cs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fi-F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png"/><Relationship Id="rId20" Type="http://schemas.openxmlformats.org/officeDocument/2006/relationships/image" Target="../media/image36.png"/><Relationship Id="rId21" Type="http://schemas.microsoft.com/office/2007/relationships/hdphoto" Target="../media/hdphoto5.wdp"/><Relationship Id="rId22" Type="http://schemas.openxmlformats.org/officeDocument/2006/relationships/image" Target="../media/image37.jpeg"/><Relationship Id="rId23" Type="http://schemas.openxmlformats.org/officeDocument/2006/relationships/image" Target="../media/image38.png"/><Relationship Id="rId24" Type="http://schemas.microsoft.com/office/2007/relationships/hdphoto" Target="../media/hdphoto6.wdp"/><Relationship Id="rId25" Type="http://schemas.openxmlformats.org/officeDocument/2006/relationships/image" Target="../media/image39.jpeg"/><Relationship Id="rId26" Type="http://schemas.openxmlformats.org/officeDocument/2006/relationships/image" Target="../media/image40.jpeg"/><Relationship Id="rId27" Type="http://schemas.openxmlformats.org/officeDocument/2006/relationships/image" Target="../media/image41.jpeg"/><Relationship Id="rId28" Type="http://schemas.openxmlformats.org/officeDocument/2006/relationships/image" Target="../media/image42.jpeg"/><Relationship Id="rId10" Type="http://schemas.openxmlformats.org/officeDocument/2006/relationships/image" Target="../media/image29.png"/><Relationship Id="rId11" Type="http://schemas.microsoft.com/office/2007/relationships/hdphoto" Target="../media/hdphoto2.wdp"/><Relationship Id="rId12" Type="http://schemas.openxmlformats.org/officeDocument/2006/relationships/image" Target="../media/image30.jpeg"/><Relationship Id="rId13" Type="http://schemas.openxmlformats.org/officeDocument/2006/relationships/image" Target="../media/image31.jpeg"/><Relationship Id="rId14" Type="http://schemas.openxmlformats.org/officeDocument/2006/relationships/image" Target="../media/image32.png"/><Relationship Id="rId15" Type="http://schemas.microsoft.com/office/2007/relationships/hdphoto" Target="../media/hdphoto3.wdp"/><Relationship Id="rId16" Type="http://schemas.openxmlformats.org/officeDocument/2006/relationships/image" Target="../media/image33.png"/><Relationship Id="rId17" Type="http://schemas.openxmlformats.org/officeDocument/2006/relationships/image" Target="../media/image34.png"/><Relationship Id="rId18" Type="http://schemas.microsoft.com/office/2007/relationships/hdphoto" Target="../media/hdphoto4.wdp"/><Relationship Id="rId19" Type="http://schemas.openxmlformats.org/officeDocument/2006/relationships/image" Target="../media/image35.jpg"/><Relationship Id="rId1" Type="http://schemas.openxmlformats.org/officeDocument/2006/relationships/slideLayout" Target="../slideLayouts/slideLayout1.xml"/><Relationship Id="rId2" Type="http://schemas.openxmlformats.org/officeDocument/2006/relationships/diagramData" Target="../diagrams/data1.xml"/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7" Type="http://schemas.openxmlformats.org/officeDocument/2006/relationships/image" Target="../media/image26.png"/><Relationship Id="rId8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scsc.xmu.edu.cn/" TargetMode="External"/><Relationship Id="rId4" Type="http://schemas.openxmlformats.org/officeDocument/2006/relationships/image" Target="../media/image43.png"/><Relationship Id="rId5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hyperlink" Target="mailto:cwang@xmu.edu.cn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jpeg"/><Relationship Id="rId5" Type="http://schemas.openxmlformats.org/officeDocument/2006/relationships/image" Target="../media/image8.png"/><Relationship Id="rId6" Type="http://schemas.openxmlformats.org/officeDocument/2006/relationships/hyperlink" Target="https://en.wikipedia.org/wiki/Tropical_cyclone" TargetMode="External"/><Relationship Id="rId7" Type="http://schemas.openxmlformats.org/officeDocument/2006/relationships/hyperlink" Target="https://en.wikipedia.org/wiki/2016_Pacific_typhoon_season" TargetMode="External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hyperlink" Target="https://en.wikipedia.org/wiki/Korean_Peninsula" TargetMode="External"/><Relationship Id="rId12" Type="http://schemas.openxmlformats.org/officeDocument/2006/relationships/image" Target="../media/image9.jpg"/><Relationship Id="rId13" Type="http://schemas.openxmlformats.org/officeDocument/2006/relationships/image" Target="../media/image10.jp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en.wikipedia.org/wiki/Extratropical_cyclone" TargetMode="External"/><Relationship Id="rId3" Type="http://schemas.openxmlformats.org/officeDocument/2006/relationships/hyperlink" Target="https://en.wikipedia.org/wiki/Tropical_cyclone_scales#Wind_speed_conversions" TargetMode="External"/><Relationship Id="rId4" Type="http://schemas.openxmlformats.org/officeDocument/2006/relationships/hyperlink" Target="https://en.wikipedia.org/wiki/Pascal_(unit)" TargetMode="External"/><Relationship Id="rId5" Type="http://schemas.openxmlformats.org/officeDocument/2006/relationships/hyperlink" Target="https://en.wikipedia.org/wiki/Bar_(unit)" TargetMode="External"/><Relationship Id="rId6" Type="http://schemas.openxmlformats.org/officeDocument/2006/relationships/hyperlink" Target="https://en.wikipedia.org/wiki/Inch_of_mercury" TargetMode="External"/><Relationship Id="rId7" Type="http://schemas.openxmlformats.org/officeDocument/2006/relationships/hyperlink" Target="https://en.wikipedia.org/wiki/United_States_dollar" TargetMode="External"/><Relationship Id="rId8" Type="http://schemas.openxmlformats.org/officeDocument/2006/relationships/hyperlink" Target="https://en.wikipedia.org/wiki/Philippines" TargetMode="External"/><Relationship Id="rId9" Type="http://schemas.openxmlformats.org/officeDocument/2006/relationships/hyperlink" Target="https://en.wikipedia.org/wiki/Taiwan" TargetMode="External"/><Relationship Id="rId10" Type="http://schemas.openxmlformats.org/officeDocument/2006/relationships/hyperlink" Target="https://en.wikipedia.org/wiki/China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tiff"/><Relationship Id="rId3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tiff"/><Relationship Id="rId3" Type="http://schemas.openxmlformats.org/officeDocument/2006/relationships/image" Target="../media/image1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hyperlink" Target="../_&#35270;&#39057;Demo/_demo/5-1&#21488;&#39118;.mp4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687754" y="2451497"/>
            <a:ext cx="10198885" cy="13716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Arial" charset="0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Arial" charset="0"/>
                <a:cs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l"/>
            <a:r>
              <a:rPr lang="en-US" sz="3200" b="1" kern="0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Road Damage Identification based on Traffic Big Data for Coastal City Disaster Relief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27194" y="3823097"/>
            <a:ext cx="6969233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Cheng WANG </a:t>
            </a:r>
            <a:r>
              <a:rPr lang="en-US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PhD, Professor	</a:t>
            </a:r>
          </a:p>
          <a:p>
            <a:endParaRPr lang="en-US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Fujian Key Lab on Sensing and Computing for Smart City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Xiamen University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 </a:t>
            </a:r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China</a:t>
            </a:r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altLang="zh-CN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May 31</a:t>
            </a:r>
            <a:r>
              <a:rPr lang="zh-CN" alt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， 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2017</a:t>
            </a:r>
          </a:p>
          <a:p>
            <a:pPr algn="ctr"/>
            <a:endParaRPr lang="en-US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112" y="3809822"/>
            <a:ext cx="2059531" cy="2059531"/>
          </a:xfrm>
          <a:prstGeom prst="rect">
            <a:avLst/>
          </a:prstGeom>
        </p:spPr>
      </p:pic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59833" y="4071532"/>
            <a:ext cx="2842251" cy="15683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sz="2400" dirty="0">
                <a:solidFill>
                  <a:srgbClr val="0070C0"/>
                </a:solidFill>
                <a:latin typeface="Arial Black" panose="020B0A04020102020204" pitchFamily="34" charset="0"/>
              </a:rPr>
              <a:t>Detecting Road Damages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Road traffic pattern modeling</a:t>
            </a:r>
          </a:p>
          <a:p>
            <a:pPr marL="857250" lvl="1" indent="-457200"/>
            <a:r>
              <a:rPr lang="is-IS" dirty="0"/>
              <a:t>Digital map → road segmentation</a:t>
            </a:r>
          </a:p>
          <a:p>
            <a:pPr marL="857250" lvl="1" indent="-457200"/>
            <a:r>
              <a:rPr lang="is-IS" dirty="0"/>
              <a:t>Historical vehicle trajectory → traffic aggregation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</a:rPr>
              <a:t>Abnormal traffic detection</a:t>
            </a:r>
          </a:p>
          <a:p>
            <a:pPr marL="857250" lvl="1" indent="-457200"/>
            <a:r>
              <a:rPr lang="en-US" dirty="0">
                <a:solidFill>
                  <a:srgbClr val="000000"/>
                </a:solidFill>
              </a:rPr>
              <a:t>Hypothesis-test-based method</a:t>
            </a:r>
          </a:p>
          <a:p>
            <a:pPr marL="857250" lvl="1" indent="-457200"/>
            <a:r>
              <a:rPr lang="en-US" dirty="0">
                <a:solidFill>
                  <a:srgbClr val="000000"/>
                </a:solidFill>
              </a:rPr>
              <a:t>Real-time analysis: 10 minute time slot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</a:rPr>
              <a:t>Anomaly aggregation</a:t>
            </a:r>
          </a:p>
          <a:p>
            <a:pPr marL="857250" lvl="1" indent="-457200"/>
            <a:r>
              <a:rPr lang="en-US" dirty="0">
                <a:solidFill>
                  <a:srgbClr val="000000"/>
                </a:solidFill>
              </a:rPr>
              <a:t>Adjacent time slots</a:t>
            </a:r>
          </a:p>
          <a:p>
            <a:pPr marL="857250" lvl="1" indent="-457200"/>
            <a:r>
              <a:rPr lang="en-US" dirty="0">
                <a:solidFill>
                  <a:srgbClr val="000000"/>
                </a:solidFill>
              </a:rPr>
              <a:t>Neighboring road segments</a:t>
            </a:r>
          </a:p>
          <a:p>
            <a:pPr marL="857250" lvl="1" indent="-457200"/>
            <a:endParaRPr lang="en-US" dirty="0">
              <a:solidFill>
                <a:srgbClr val="000000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solidFill>
                <a:srgbClr val="000000"/>
              </a:solidFill>
            </a:endParaRPr>
          </a:p>
          <a:p>
            <a:pPr marL="457200" indent="-457200"/>
            <a:endParaRPr lang="is-IS" dirty="0"/>
          </a:p>
        </p:txBody>
      </p:sp>
      <p:sp>
        <p:nvSpPr>
          <p:cNvPr id="2" name="Rectangle 1"/>
          <p:cNvSpPr/>
          <p:nvPr/>
        </p:nvSpPr>
        <p:spPr>
          <a:xfrm>
            <a:off x="6451024" y="2671311"/>
            <a:ext cx="389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4800" dirty="0">
                <a:latin typeface="Abadi MT Condensed Light" charset="0"/>
                <a:ea typeface="Abadi MT Condensed Light" charset="0"/>
                <a:cs typeface="Abadi MT Condensed Light" charset="0"/>
              </a:rPr>
              <a:t>}</a:t>
            </a:r>
            <a:endParaRPr lang="en-US" sz="48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052816" y="2605459"/>
            <a:ext cx="3905470" cy="830997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Gaussian Mixture Model</a:t>
            </a:r>
          </a:p>
          <a:p>
            <a:pPr algn="ctr"/>
            <a:r>
              <a:rPr lang="en-US" sz="2400" dirty="0"/>
              <a:t>for Road Traffic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9279" y="3487790"/>
            <a:ext cx="3212026" cy="28284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6461180" y="3999360"/>
            <a:ext cx="389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4800" dirty="0">
                <a:latin typeface="Abadi MT Condensed Light" charset="0"/>
                <a:ea typeface="Abadi MT Condensed Light" charset="0"/>
                <a:cs typeface="Abadi MT Condensed Light" charset="0"/>
              </a:rPr>
              <a:t>}</a:t>
            </a:r>
            <a:endParaRPr lang="en-US" sz="48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  <p:sp>
        <p:nvSpPr>
          <p:cNvPr id="5" name="Right Arrow 4"/>
          <p:cNvSpPr/>
          <p:nvPr/>
        </p:nvSpPr>
        <p:spPr>
          <a:xfrm>
            <a:off x="7052816" y="4216949"/>
            <a:ext cx="710910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7975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sz="2400" dirty="0">
                <a:solidFill>
                  <a:srgbClr val="0070C0"/>
                </a:solidFill>
                <a:latin typeface="Arial Black" panose="020B0A04020102020204" pitchFamily="34" charset="0"/>
              </a:rPr>
              <a:t>False Alarm Removal and Recognizing Road Damage Types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007818" y="665843"/>
            <a:ext cx="11449049" cy="280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/>
              <a:t>Irrelevant anomaly removal</a:t>
            </a:r>
          </a:p>
          <a:p>
            <a:pPr marL="857250" lvl="1" indent="-457200"/>
            <a:r>
              <a:rPr lang="is-IS" dirty="0"/>
              <a:t>Accidents → sync from traffic police information center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>
                <a:solidFill>
                  <a:srgbClr val="000000"/>
                </a:solidFill>
              </a:rPr>
              <a:t>Road damage type inference</a:t>
            </a:r>
          </a:p>
          <a:p>
            <a:pPr marL="857250" lvl="1" indent="-457200"/>
            <a:r>
              <a:rPr lang="en-US" dirty="0">
                <a:solidFill>
                  <a:srgbClr val="000000"/>
                </a:solidFill>
              </a:rPr>
              <a:t>High tree coverage </a:t>
            </a:r>
            <a:r>
              <a:rPr lang="is-IS" dirty="0"/>
              <a:t>on the road →</a:t>
            </a:r>
            <a:r>
              <a:rPr lang="en-US" dirty="0">
                <a:solidFill>
                  <a:srgbClr val="000000"/>
                </a:solidFill>
              </a:rPr>
              <a:t> fallen trees (from satellite image)</a:t>
            </a:r>
          </a:p>
          <a:p>
            <a:pPr marL="857250" lvl="1" indent="-457200"/>
            <a:r>
              <a:rPr lang="is-IS" dirty="0"/>
              <a:t>Low road elevation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is-IS" dirty="0"/>
              <a:t>→ </a:t>
            </a:r>
            <a:r>
              <a:rPr lang="en-US" dirty="0">
                <a:solidFill>
                  <a:srgbClr val="000000"/>
                </a:solidFill>
              </a:rPr>
              <a:t>ponding water (from digital elevation map)</a:t>
            </a:r>
          </a:p>
          <a:p>
            <a:pPr marL="457200" indent="-457200"/>
            <a:endParaRPr lang="is-IS" dirty="0"/>
          </a:p>
        </p:txBody>
      </p:sp>
      <p:grpSp>
        <p:nvGrpSpPr>
          <p:cNvPr id="8" name="Group 7"/>
          <p:cNvGrpSpPr/>
          <p:nvPr/>
        </p:nvGrpSpPr>
        <p:grpSpPr>
          <a:xfrm>
            <a:off x="1132534" y="2920719"/>
            <a:ext cx="8650094" cy="3937281"/>
            <a:chOff x="2046028" y="4084320"/>
            <a:chExt cx="5256699" cy="2398178"/>
          </a:xfrm>
        </p:grpSpPr>
        <p:grpSp>
          <p:nvGrpSpPr>
            <p:cNvPr id="9" name="Group 8"/>
            <p:cNvGrpSpPr/>
            <p:nvPr/>
          </p:nvGrpSpPr>
          <p:grpSpPr>
            <a:xfrm>
              <a:off x="2046028" y="4084320"/>
              <a:ext cx="5256699" cy="2028846"/>
              <a:chOff x="254933" y="3674766"/>
              <a:chExt cx="5676609" cy="2743200"/>
            </a:xfrm>
          </p:grpSpPr>
          <p:pic>
            <p:nvPicPr>
              <p:cNvPr id="10" name="Picture 9"/>
              <p:cNvPicPr>
                <a:picLocks noChangeAspect="1"/>
              </p:cNvPicPr>
              <p:nvPr/>
            </p:nvPicPr>
            <p:blipFill rotWithShape="1">
              <a:blip r:embed="rId2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11688" r="17679"/>
              <a:stretch/>
            </p:blipFill>
            <p:spPr>
              <a:xfrm>
                <a:off x="254933" y="3674766"/>
                <a:ext cx="2367759" cy="2743200"/>
              </a:xfrm>
              <a:prstGeom prst="rect">
                <a:avLst/>
              </a:prstGeom>
              <a:ln>
                <a:noFill/>
                <a:prstDash val="dash"/>
              </a:ln>
            </p:spPr>
          </p:pic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438566" y="3674766"/>
                <a:ext cx="2492976" cy="2743200"/>
              </a:xfrm>
              <a:prstGeom prst="rect">
                <a:avLst/>
              </a:prstGeom>
              <a:ln>
                <a:noFill/>
                <a:prstDash val="dash"/>
              </a:ln>
            </p:spPr>
          </p:pic>
        </p:grpSp>
        <p:sp>
          <p:nvSpPr>
            <p:cNvPr id="6" name="TextBox 5"/>
            <p:cNvSpPr txBox="1"/>
            <p:nvPr/>
          </p:nvSpPr>
          <p:spPr>
            <a:xfrm>
              <a:off x="2344678" y="6113166"/>
              <a:ext cx="1595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tree coverage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31553" y="6113166"/>
              <a:ext cx="16337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road elevation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552835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sz="2400" dirty="0">
                <a:solidFill>
                  <a:srgbClr val="0070C0"/>
                </a:solidFill>
                <a:latin typeface="Arial Black" panose="020B0A04020102020204" pitchFamily="34" charset="0"/>
              </a:rPr>
              <a:t>Performance Evaluation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007818" y="817551"/>
            <a:ext cx="11449049" cy="28082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News updates from road authority </a:t>
            </a:r>
          </a:p>
          <a:p>
            <a:r>
              <a:rPr lang="en-US" dirty="0"/>
              <a:t>Crowd-souring damage reporting system ( </a:t>
            </a:r>
            <a:r>
              <a:rPr lang="en-US" altLang="zh-CN" dirty="0"/>
              <a:t>Weibo )</a:t>
            </a:r>
            <a:endParaRPr lang="en-US" dirty="0"/>
          </a:p>
          <a:p>
            <a:pPr marL="457200" indent="-457200">
              <a:buFont typeface="+mj-lt"/>
              <a:buAutoNum type="arabicPeriod"/>
            </a:pPr>
            <a:endParaRPr lang="is-IS" dirty="0"/>
          </a:p>
        </p:txBody>
      </p:sp>
      <p:grpSp>
        <p:nvGrpSpPr>
          <p:cNvPr id="5" name="Group 4"/>
          <p:cNvGrpSpPr/>
          <p:nvPr/>
        </p:nvGrpSpPr>
        <p:grpSpPr>
          <a:xfrm>
            <a:off x="1156037" y="1961174"/>
            <a:ext cx="10542477" cy="4279969"/>
            <a:chOff x="340451" y="2548127"/>
            <a:chExt cx="8664051" cy="358742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37760" y="2548128"/>
              <a:ext cx="4066742" cy="3225905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0451" y="2548127"/>
              <a:ext cx="3431565" cy="3225905"/>
            </a:xfrm>
            <a:prstGeom prst="rect">
              <a:avLst/>
            </a:prstGeom>
          </p:spPr>
        </p:pic>
        <p:sp>
          <p:nvSpPr>
            <p:cNvPr id="12" name="Right Arrow 11"/>
            <p:cNvSpPr/>
            <p:nvPr/>
          </p:nvSpPr>
          <p:spPr>
            <a:xfrm>
              <a:off x="3961566" y="3918763"/>
              <a:ext cx="710910" cy="484632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TextBox 3"/>
            <p:cNvSpPr txBox="1"/>
            <p:nvPr/>
          </p:nvSpPr>
          <p:spPr>
            <a:xfrm>
              <a:off x="790502" y="5737585"/>
              <a:ext cx="2676697" cy="39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News updates (tweets)</a:t>
              </a:r>
              <a:endParaRPr lang="en-US" dirty="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5269384" y="5737586"/>
              <a:ext cx="3598761" cy="3979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Road damage </a:t>
              </a:r>
              <a:r>
                <a:rPr lang="en-US" dirty="0"/>
                <a:t>reporting system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0483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38382" y="954095"/>
            <a:ext cx="10961732" cy="29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>
              <a:lnSpc>
                <a:spcPct val="150000"/>
              </a:lnSpc>
              <a:spcBef>
                <a:spcPct val="20000"/>
              </a:spcBef>
              <a:buChar char="•"/>
              <a:defRPr sz="2800">
                <a:latin typeface="+mn-lt"/>
                <a:cs typeface="+mn-cs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latin typeface="+mn-lt"/>
                <a:cs typeface="+mn-cs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latin typeface="+mn-lt"/>
                <a:cs typeface="+mn-cs"/>
              </a:defRPr>
            </a:lvl3pPr>
            <a:lvl4pPr marL="1600200" indent="-228600">
              <a:spcBef>
                <a:spcPct val="20000"/>
              </a:spcBef>
              <a:buChar char="–"/>
              <a:defRPr sz="2400">
                <a:latin typeface="+mn-lt"/>
                <a:cs typeface="+mn-cs"/>
              </a:defRPr>
            </a:lvl4pPr>
            <a:lvl5pPr marL="2057400" indent="-228600">
              <a:spcBef>
                <a:spcPct val="20000"/>
              </a:spcBef>
              <a:buChar char="»"/>
              <a:defRPr sz="2400">
                <a:latin typeface="+mn-lt"/>
                <a:cs typeface="+mn-cs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/>
                </a:solidFill>
                <a:latin typeface="+mn-lt"/>
                <a:cs typeface="+mn-cs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/>
                </a:solidFill>
                <a:latin typeface="+mn-lt"/>
                <a:cs typeface="+mn-cs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/>
                </a:solidFill>
                <a:latin typeface="+mn-lt"/>
                <a:cs typeface="+mn-cs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/>
                </a:solidFill>
                <a:latin typeface="+mn-lt"/>
                <a:cs typeface="+mn-cs"/>
              </a:defRPr>
            </a:lvl9pPr>
          </a:lstStyle>
          <a:p>
            <a:pPr algn="just">
              <a:lnSpc>
                <a:spcPct val="100000"/>
              </a:lnSpc>
            </a:pPr>
            <a:r>
              <a:rPr lang="en-US" altLang="zh-CN" dirty="0"/>
              <a:t>The concept of Vehicle-as-a-Sensor (</a:t>
            </a:r>
            <a:r>
              <a:rPr lang="en-US" altLang="zh-CN" dirty="0" err="1"/>
              <a:t>VaaS</a:t>
            </a:r>
            <a:r>
              <a:rPr lang="en-US" altLang="zh-CN" dirty="0"/>
              <a:t>) is introduced for disaster relief</a:t>
            </a:r>
          </a:p>
          <a:p>
            <a:pPr algn="just">
              <a:lnSpc>
                <a:spcPct val="100000"/>
              </a:lnSpc>
            </a:pPr>
            <a:r>
              <a:rPr lang="en-US" altLang="zh-CN" dirty="0"/>
              <a:t>Taxi Trajectory big data can be used for real-time, low-cost</a:t>
            </a:r>
            <a:r>
              <a:rPr lang="en-US" dirty="0"/>
              <a:t> detection and recognition of road damages, when, where, which type( fallen trees, ponding water,</a:t>
            </a:r>
            <a:r>
              <a:rPr lang="en-US" altLang="zh-CN" dirty="0"/>
              <a:t> etc.</a:t>
            </a:r>
            <a:r>
              <a:rPr lang="zh-CN" altLang="en-US" dirty="0"/>
              <a:t>）</a:t>
            </a:r>
            <a:endParaRPr lang="en-US" altLang="zh-CN" dirty="0"/>
          </a:p>
          <a:p>
            <a:pPr algn="just">
              <a:lnSpc>
                <a:spcPct val="100000"/>
              </a:lnSpc>
            </a:pPr>
            <a:r>
              <a:rPr lang="en-US" altLang="zh-CN" dirty="0"/>
              <a:t>Proposed method has been tested with real data in Typhoon Meranti</a:t>
            </a:r>
          </a:p>
          <a:p>
            <a:pPr algn="just">
              <a:lnSpc>
                <a:spcPct val="100000"/>
              </a:lnSpc>
            </a:pPr>
            <a:endParaRPr lang="en-US" dirty="0"/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775591" y="3555551"/>
            <a:ext cx="11837324" cy="5048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>
            <a:lvl1pPr>
              <a:defRPr lang="fi-FI" sz="3200" b="1" dirty="0">
                <a:solidFill>
                  <a:srgbClr val="002060"/>
                </a:solidFill>
                <a:latin typeface="+mj-lt"/>
                <a:cs typeface="+mj-cs"/>
              </a:defRPr>
            </a:lvl1pPr>
            <a:lvl2pPr>
              <a:defRPr sz="2700">
                <a:solidFill>
                  <a:srgbClr val="249FDA"/>
                </a:solidFill>
                <a:latin typeface="Arial Narrow" pitchFamily="34" charset="0"/>
              </a:defRPr>
            </a:lvl2pPr>
            <a:lvl3pPr>
              <a:defRPr sz="2700">
                <a:solidFill>
                  <a:srgbClr val="249FDA"/>
                </a:solidFill>
                <a:latin typeface="Arial Narrow" pitchFamily="34" charset="0"/>
              </a:defRPr>
            </a:lvl3pPr>
            <a:lvl4pPr>
              <a:defRPr sz="2700">
                <a:solidFill>
                  <a:srgbClr val="249FDA"/>
                </a:solidFill>
                <a:latin typeface="Arial Narrow" pitchFamily="34" charset="0"/>
              </a:defRPr>
            </a:lvl4pPr>
            <a:lvl5pPr>
              <a:defRPr sz="2700">
                <a:solidFill>
                  <a:srgbClr val="249FDA"/>
                </a:solidFill>
                <a:latin typeface="Arial Narrow" pitchFamily="34" charset="0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rgbClr val="249FDA"/>
                </a:solidFill>
                <a:latin typeface="Arial Narrow" pitchFamily="34" charset="0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rgbClr val="249FDA"/>
                </a:solidFill>
                <a:latin typeface="Arial Narrow" pitchFamily="34" charset="0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rgbClr val="249FDA"/>
                </a:solidFill>
                <a:latin typeface="Arial Narrow" pitchFamily="34" charset="0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rgbClr val="249FDA"/>
                </a:solidFill>
                <a:latin typeface="Arial Narrow" pitchFamily="34" charset="0"/>
              </a:defRPr>
            </a:lvl9pPr>
          </a:lstStyle>
          <a:p>
            <a:r>
              <a:rPr lang="en-US" altLang="zh-CN" dirty="0"/>
              <a:t>Future Work</a:t>
            </a:r>
          </a:p>
        </p:txBody>
      </p:sp>
      <p:sp>
        <p:nvSpPr>
          <p:cNvPr id="12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775591" y="4060376"/>
            <a:ext cx="11449049" cy="213722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sz="2800" dirty="0"/>
              <a:t>Better traffic modeling and anomaly detecting algorithms</a:t>
            </a:r>
          </a:p>
          <a:p>
            <a:pPr>
              <a:lnSpc>
                <a:spcPct val="150000"/>
              </a:lnSpc>
            </a:pPr>
            <a:r>
              <a:rPr lang="is-IS" sz="2800" dirty="0"/>
              <a:t>Fine-grained road damage characterization: more types, etc.</a:t>
            </a:r>
          </a:p>
          <a:p>
            <a:pPr>
              <a:lnSpc>
                <a:spcPct val="150000"/>
              </a:lnSpc>
            </a:pPr>
            <a:r>
              <a:rPr lang="en-US" sz="2800" dirty="0"/>
              <a:t>Evaluations on more historical events and other cities</a:t>
            </a:r>
          </a:p>
        </p:txBody>
      </p:sp>
    </p:spTree>
    <p:extLst>
      <p:ext uri="{BB962C8B-B14F-4D97-AF65-F5344CB8AC3E}">
        <p14:creationId xmlns:p14="http://schemas.microsoft.com/office/powerpoint/2010/main" val="28879755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图示 7"/>
          <p:cNvGraphicFramePr/>
          <p:nvPr>
            <p:extLst/>
          </p:nvPr>
        </p:nvGraphicFramePr>
        <p:xfrm>
          <a:off x="-439921" y="1414243"/>
          <a:ext cx="5660826" cy="45666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 Placeholder 294"/>
          <p:cNvSpPr txBox="1">
            <a:spLocks/>
          </p:cNvSpPr>
          <p:nvPr/>
        </p:nvSpPr>
        <p:spPr>
          <a:xfrm>
            <a:off x="756861" y="99358"/>
            <a:ext cx="9833656" cy="1480773"/>
          </a:xfrm>
          <a:prstGeom prst="rect">
            <a:avLst/>
          </a:prstGeom>
        </p:spPr>
        <p:txBody>
          <a:bodyPr>
            <a:noAutofit/>
          </a:bodyPr>
          <a:lstStyle>
            <a:lvl1pPr marL="449263" indent="-449263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SzPct val="120000"/>
              <a:buBlip>
                <a:blip r:embed="rId7"/>
              </a:buBlip>
              <a:defRPr lang="zh-CN" altLang="en-US" sz="2800" dirty="0">
                <a:solidFill>
                  <a:srgbClr val="133984"/>
                </a:solidFill>
                <a:latin typeface="+mn-lt"/>
                <a:ea typeface="+mn-ea"/>
                <a:cs typeface="+mn-cs"/>
              </a:defRPr>
            </a:lvl1pPr>
            <a:lvl2pPr marL="914400" indent="-285750" algn="l" rtl="0" eaLnBrk="1" fontAlgn="base" hangingPunct="1">
              <a:lnSpc>
                <a:spcPct val="110000"/>
              </a:lnSpc>
              <a:spcBef>
                <a:spcPct val="20000"/>
              </a:spcBef>
              <a:spcAft>
                <a:spcPct val="0"/>
              </a:spcAft>
              <a:buClr>
                <a:srgbClr val="000066"/>
              </a:buClr>
              <a:buChar char="•"/>
              <a:defRPr sz="2400">
                <a:solidFill>
                  <a:srgbClr val="133984"/>
                </a:solidFill>
                <a:latin typeface="+mn-lt"/>
                <a:ea typeface="+mn-ea"/>
              </a:defRPr>
            </a:lvl2pPr>
            <a:lvl3pPr marL="1322388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宋体" charset="-122"/>
              </a:defRPr>
            </a:lvl3pPr>
            <a:lvl4pPr marL="1730375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4pPr>
            <a:lvl5pPr marL="21383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5pPr>
            <a:lvl6pPr marL="25955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6pPr>
            <a:lvl7pPr marL="30527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7pPr>
            <a:lvl8pPr marL="35099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8pPr>
            <a:lvl9pPr marL="3967163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宋体" charset="-122"/>
              </a:defRPr>
            </a:lvl9pPr>
          </a:lstStyle>
          <a:p>
            <a:pPr marL="0" indent="0" algn="dist">
              <a:buNone/>
            </a:pPr>
            <a:r>
              <a:rPr lang="en-US" altLang="zh-CN" kern="0" dirty="0">
                <a:latin typeface="Impact" panose="020B0806030902050204" pitchFamily="34" charset="0"/>
                <a:ea typeface="黑体" panose="02010609060101010101" pitchFamily="49" charset="-122"/>
                <a:cs typeface="Vrinda" panose="020B0502040204020203" pitchFamily="34" charset="0"/>
              </a:rPr>
              <a:t>Fujian Key Laboratory of Sensing and Computing for Smart City</a:t>
            </a:r>
            <a:endParaRPr lang="en-US" kern="0" dirty="0">
              <a:latin typeface="Impact" panose="020B0806030902050204" pitchFamily="34" charset="0"/>
              <a:ea typeface="黑体" panose="02010609060101010101" pitchFamily="49" charset="-122"/>
              <a:cs typeface="Vrinda" panose="020B0502040204020203" pitchFamily="34" charset="0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 rotWithShape="1">
          <a:blip r:embed="rId8"/>
          <a:srcRect b="-3583"/>
          <a:stretch/>
        </p:blipFill>
        <p:spPr bwMode="auto">
          <a:xfrm>
            <a:off x="10688962" y="235727"/>
            <a:ext cx="1339808" cy="17243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8" name="文本占位符 3"/>
          <p:cNvSpPr>
            <a:spLocks noGrp="1"/>
          </p:cNvSpPr>
          <p:nvPr/>
        </p:nvSpPr>
        <p:spPr>
          <a:xfrm>
            <a:off x="5985180" y="2111758"/>
            <a:ext cx="1600724" cy="531595"/>
          </a:xfrm>
          <a:prstGeom prst="rect">
            <a:avLst/>
          </a:prstGeom>
          <a:noFill/>
        </p:spPr>
        <p:txBody>
          <a:bodyPr wrap="square" lIns="103207" tIns="103207" rIns="103207" bIns="103207" anchor="ctr" anchorCtr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Jonathan LI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PhD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Professor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7119" y="1000117"/>
            <a:ext cx="801611" cy="107512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007" t="10729" r="21714" b="39482"/>
          <a:stretch/>
        </p:blipFill>
        <p:spPr>
          <a:xfrm>
            <a:off x="7619610" y="1000117"/>
            <a:ext cx="783000" cy="104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2" name="图片 21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6" t="7648" r="14013" b="25368"/>
          <a:stretch/>
        </p:blipFill>
        <p:spPr>
          <a:xfrm>
            <a:off x="9561589" y="4567276"/>
            <a:ext cx="783000" cy="104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04" t="5502" r="15119" b="29786"/>
          <a:stretch/>
        </p:blipFill>
        <p:spPr>
          <a:xfrm>
            <a:off x="8324443" y="4567276"/>
            <a:ext cx="783000" cy="104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3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877825" y="4567276"/>
            <a:ext cx="747142" cy="104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453" y="4567276"/>
            <a:ext cx="751226" cy="104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17" cstate="print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6268" t="-93" r="26485" b="5599"/>
          <a:stretch/>
        </p:blipFill>
        <p:spPr>
          <a:xfrm>
            <a:off x="4666383" y="1000117"/>
            <a:ext cx="783000" cy="104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文本占位符 3"/>
          <p:cNvSpPr>
            <a:spLocks noGrp="1"/>
          </p:cNvSpPr>
          <p:nvPr/>
        </p:nvSpPr>
        <p:spPr>
          <a:xfrm>
            <a:off x="4508602" y="2111758"/>
            <a:ext cx="1977963" cy="516206"/>
          </a:xfrm>
          <a:prstGeom prst="rect">
            <a:avLst/>
          </a:prstGeom>
          <a:noFill/>
        </p:spPr>
        <p:txBody>
          <a:bodyPr wrap="square" lIns="103207" tIns="103207" rIns="103207" bIns="103207" anchor="ctr" anchorCtr="0">
            <a:spAutoFit/>
          </a:bodyPr>
          <a:lstStyle/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Cheng WANG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PhD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Professor</a:t>
            </a:r>
            <a:endParaRPr lang="zh-CN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占位符 3"/>
          <p:cNvSpPr>
            <a:spLocks noGrp="1"/>
          </p:cNvSpPr>
          <p:nvPr/>
        </p:nvSpPr>
        <p:spPr>
          <a:xfrm>
            <a:off x="7505296" y="2111758"/>
            <a:ext cx="1762689" cy="823983"/>
          </a:xfrm>
          <a:prstGeom prst="rect">
            <a:avLst/>
          </a:prstGeom>
          <a:noFill/>
        </p:spPr>
        <p:txBody>
          <a:bodyPr wrap="square" lIns="103207" tIns="103207" rIns="103207" bIns="103207" anchor="ctr" anchorCtr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Ming CHENG, PhD</a:t>
            </a:r>
          </a:p>
          <a:p>
            <a:pPr>
              <a:buFont typeface="Arial" pitchFamily="34" charset="0"/>
              <a:buNone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Associate Professor</a:t>
            </a:r>
          </a:p>
          <a:p>
            <a:pPr>
              <a:buFont typeface="Arial" pitchFamily="34" charset="0"/>
              <a:buNone/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itchFamily="34" charset="0"/>
              <a:buNone/>
            </a:pP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文本占位符 3"/>
          <p:cNvSpPr>
            <a:spLocks noGrp="1"/>
          </p:cNvSpPr>
          <p:nvPr/>
        </p:nvSpPr>
        <p:spPr>
          <a:xfrm>
            <a:off x="8888896" y="2111758"/>
            <a:ext cx="1929221" cy="823983"/>
          </a:xfrm>
          <a:prstGeom prst="rect">
            <a:avLst/>
          </a:prstGeom>
          <a:noFill/>
        </p:spPr>
        <p:txBody>
          <a:bodyPr wrap="square" lIns="103207" tIns="103207" rIns="103207" bIns="103207" anchor="ctr" anchorCtr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Chenglu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WEN, PhD</a:t>
            </a:r>
          </a:p>
          <a:p>
            <a:pPr>
              <a:buFont typeface="Arial" pitchFamily="34" charset="0"/>
              <a:buNone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Associate Professor</a:t>
            </a:r>
          </a:p>
          <a:p>
            <a:pPr>
              <a:buFont typeface="Arial" pitchFamily="34" charset="0"/>
              <a:buNone/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itchFamily="34" charset="0"/>
              <a:buNone/>
            </a:pP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占位符 3"/>
          <p:cNvSpPr>
            <a:spLocks noGrp="1"/>
          </p:cNvSpPr>
          <p:nvPr/>
        </p:nvSpPr>
        <p:spPr>
          <a:xfrm>
            <a:off x="4579857" y="3773448"/>
            <a:ext cx="1762689" cy="823983"/>
          </a:xfrm>
          <a:prstGeom prst="rect">
            <a:avLst/>
          </a:prstGeom>
          <a:noFill/>
        </p:spPr>
        <p:txBody>
          <a:bodyPr wrap="square" lIns="103207" tIns="103207" rIns="103207" bIns="103207" anchor="ctr" anchorCtr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Liujuan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CAO, PhD</a:t>
            </a:r>
          </a:p>
          <a:p>
            <a:pPr>
              <a:buFont typeface="Arial" pitchFamily="34" charset="0"/>
              <a:buNone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Assistant Professor</a:t>
            </a:r>
          </a:p>
          <a:p>
            <a:pPr>
              <a:buFont typeface="Arial" pitchFamily="34" charset="0"/>
              <a:buNone/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itchFamily="34" charset="0"/>
              <a:buNone/>
            </a:pP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占位符 3"/>
          <p:cNvSpPr>
            <a:spLocks noGrp="1"/>
          </p:cNvSpPr>
          <p:nvPr/>
        </p:nvSpPr>
        <p:spPr>
          <a:xfrm>
            <a:off x="7405685" y="3773448"/>
            <a:ext cx="1897641" cy="823983"/>
          </a:xfrm>
          <a:prstGeom prst="rect">
            <a:avLst/>
          </a:prstGeom>
          <a:noFill/>
        </p:spPr>
        <p:txBody>
          <a:bodyPr wrap="square" lIns="103207" tIns="103207" rIns="103207" bIns="103207" anchor="ctr" anchorCtr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Zhemin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ZHANG, PhD</a:t>
            </a:r>
          </a:p>
          <a:p>
            <a:pPr>
              <a:buFont typeface="Arial" pitchFamily="34" charset="0"/>
              <a:buNone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Assistant Professor</a:t>
            </a:r>
          </a:p>
          <a:p>
            <a:pPr>
              <a:buFont typeface="Arial" pitchFamily="34" charset="0"/>
              <a:buNone/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itchFamily="34" charset="0"/>
              <a:buNone/>
            </a:pP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占位符 3"/>
          <p:cNvSpPr>
            <a:spLocks noGrp="1"/>
          </p:cNvSpPr>
          <p:nvPr/>
        </p:nvSpPr>
        <p:spPr>
          <a:xfrm>
            <a:off x="6126472" y="3773448"/>
            <a:ext cx="1762689" cy="823983"/>
          </a:xfrm>
          <a:prstGeom prst="rect">
            <a:avLst/>
          </a:prstGeom>
          <a:noFill/>
        </p:spPr>
        <p:txBody>
          <a:bodyPr wrap="square" lIns="103207" tIns="103207" rIns="103207" bIns="103207" anchor="ctr" anchorCtr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Yu ZANG, PhD</a:t>
            </a:r>
          </a:p>
          <a:p>
            <a:pPr>
              <a:buFont typeface="Arial" pitchFamily="34" charset="0"/>
              <a:buNone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Assistant Professor</a:t>
            </a:r>
          </a:p>
          <a:p>
            <a:pPr>
              <a:buFont typeface="Arial" pitchFamily="34" charset="0"/>
              <a:buNone/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itchFamily="34" charset="0"/>
              <a:buNone/>
            </a:pP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占位符 3"/>
          <p:cNvSpPr>
            <a:spLocks noGrp="1"/>
          </p:cNvSpPr>
          <p:nvPr/>
        </p:nvSpPr>
        <p:spPr>
          <a:xfrm>
            <a:off x="9463190" y="5625717"/>
            <a:ext cx="1762689" cy="823983"/>
          </a:xfrm>
          <a:prstGeom prst="rect">
            <a:avLst/>
          </a:prstGeom>
          <a:noFill/>
        </p:spPr>
        <p:txBody>
          <a:bodyPr wrap="square" lIns="103207" tIns="103207" rIns="103207" bIns="103207" anchor="ctr" anchorCtr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Hong JIA</a:t>
            </a:r>
          </a:p>
          <a:p>
            <a:pPr>
              <a:buFont typeface="Arial" pitchFamily="34" charset="0"/>
              <a:buNone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Manager </a:t>
            </a:r>
          </a:p>
          <a:p>
            <a:pPr>
              <a:buFont typeface="Arial" pitchFamily="34" charset="0"/>
              <a:buNone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 Engineer</a:t>
            </a:r>
          </a:p>
          <a:p>
            <a:pPr>
              <a:buFont typeface="Arial" pitchFamily="34" charset="0"/>
              <a:buNone/>
            </a:pP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占位符 3"/>
          <p:cNvSpPr>
            <a:spLocks noGrp="1"/>
          </p:cNvSpPr>
          <p:nvPr/>
        </p:nvSpPr>
        <p:spPr>
          <a:xfrm>
            <a:off x="8210117" y="5645797"/>
            <a:ext cx="1762689" cy="670095"/>
          </a:xfrm>
          <a:prstGeom prst="rect">
            <a:avLst/>
          </a:prstGeom>
          <a:noFill/>
        </p:spPr>
        <p:txBody>
          <a:bodyPr wrap="square" lIns="103207" tIns="103207" rIns="103207" bIns="103207" anchor="ctr" anchorCtr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Wentao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YANG</a:t>
            </a:r>
          </a:p>
          <a:p>
            <a:pPr>
              <a:buFont typeface="Arial" pitchFamily="34" charset="0"/>
              <a:buNone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Research Scientist</a:t>
            </a:r>
          </a:p>
          <a:p>
            <a:pPr>
              <a:buFont typeface="Arial" pitchFamily="34" charset="0"/>
              <a:buNone/>
            </a:pP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占位符 3"/>
          <p:cNvSpPr>
            <a:spLocks noGrp="1"/>
          </p:cNvSpPr>
          <p:nvPr/>
        </p:nvSpPr>
        <p:spPr>
          <a:xfrm>
            <a:off x="5790278" y="5655313"/>
            <a:ext cx="1897641" cy="823983"/>
          </a:xfrm>
          <a:prstGeom prst="rect">
            <a:avLst/>
          </a:prstGeom>
          <a:noFill/>
        </p:spPr>
        <p:txBody>
          <a:bodyPr wrap="square" lIns="103207" tIns="103207" rIns="103207" bIns="103207" anchor="ctr" anchorCtr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Xiaoliang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FAN</a:t>
            </a:r>
          </a:p>
          <a:p>
            <a:pPr>
              <a:buFont typeface="Arial" pitchFamily="34" charset="0"/>
              <a:buNone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PhD</a:t>
            </a:r>
          </a:p>
          <a:p>
            <a:pPr>
              <a:buFont typeface="Arial" pitchFamily="34" charset="0"/>
              <a:buNone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Research Scientist</a:t>
            </a:r>
          </a:p>
          <a:p>
            <a:pPr>
              <a:buFont typeface="Arial" pitchFamily="34" charset="0"/>
              <a:buNone/>
            </a:pP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占位符 3"/>
          <p:cNvSpPr>
            <a:spLocks noGrp="1"/>
          </p:cNvSpPr>
          <p:nvPr/>
        </p:nvSpPr>
        <p:spPr>
          <a:xfrm>
            <a:off x="4568900" y="5655313"/>
            <a:ext cx="1952557" cy="977871"/>
          </a:xfrm>
          <a:prstGeom prst="rect">
            <a:avLst/>
          </a:prstGeom>
          <a:noFill/>
        </p:spPr>
        <p:txBody>
          <a:bodyPr wrap="square" lIns="103207" tIns="103207" rIns="103207" bIns="103207" anchor="ctr" anchorCtr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Yinping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CHEN</a:t>
            </a:r>
          </a:p>
          <a:p>
            <a:pPr>
              <a:buFont typeface="Arial" pitchFamily="34" charset="0"/>
              <a:buNone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PhD</a:t>
            </a:r>
          </a:p>
          <a:p>
            <a:pPr>
              <a:buFont typeface="Arial" pitchFamily="34" charset="0"/>
              <a:buNone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Senior Engineer</a:t>
            </a:r>
          </a:p>
          <a:p>
            <a:pPr>
              <a:buFont typeface="Arial" pitchFamily="34" charset="0"/>
              <a:buNone/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itchFamily="34" charset="0"/>
              <a:buNone/>
            </a:pP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8999924" y="1000117"/>
            <a:ext cx="783000" cy="104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9" name="矩形: 圆角 48"/>
          <p:cNvSpPr/>
          <p:nvPr/>
        </p:nvSpPr>
        <p:spPr>
          <a:xfrm>
            <a:off x="28841" y="1002300"/>
            <a:ext cx="4571148" cy="5731616"/>
          </a:xfrm>
          <a:prstGeom prst="roundRect">
            <a:avLst/>
          </a:prstGeom>
          <a:solidFill>
            <a:srgbClr val="FFFFFF">
              <a:alpha val="81176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组合 1"/>
          <p:cNvGrpSpPr/>
          <p:nvPr/>
        </p:nvGrpSpPr>
        <p:grpSpPr>
          <a:xfrm>
            <a:off x="107418" y="1326865"/>
            <a:ext cx="2966453" cy="2778992"/>
            <a:chOff x="107418" y="1326865"/>
            <a:chExt cx="2966453" cy="2778992"/>
          </a:xfrm>
        </p:grpSpPr>
        <p:sp>
          <p:nvSpPr>
            <p:cNvPr id="46" name="矩形: 圆角 45"/>
            <p:cNvSpPr/>
            <p:nvPr/>
          </p:nvSpPr>
          <p:spPr>
            <a:xfrm>
              <a:off x="107418" y="1326865"/>
              <a:ext cx="2966453" cy="2778992"/>
            </a:xfrm>
            <a:prstGeom prst="roundRect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矩形: 圆角 4"/>
            <p:cNvSpPr txBox="1"/>
            <p:nvPr/>
          </p:nvSpPr>
          <p:spPr>
            <a:xfrm>
              <a:off x="284899" y="1414243"/>
              <a:ext cx="2497820" cy="237427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80010" tIns="80010" rIns="80010" bIns="80010" numCol="1" spcCol="1270" anchor="ctr" anchorCtr="0">
              <a:noAutofit/>
            </a:bodyPr>
            <a:lstStyle/>
            <a:p>
              <a:pPr marL="0" lvl="0" indent="0" algn="ctr" defTabSz="9334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600" b="1" kern="1200" dirty="0"/>
                <a:t>Urban Geo Sensing &amp; Computing</a:t>
              </a:r>
              <a:endParaRPr lang="en-US" sz="3600" kern="1200" dirty="0"/>
            </a:p>
          </p:txBody>
        </p:sp>
      </p:grpSp>
      <p:sp>
        <p:nvSpPr>
          <p:cNvPr id="53" name="文本占位符 3"/>
          <p:cNvSpPr>
            <a:spLocks noGrp="1"/>
          </p:cNvSpPr>
          <p:nvPr/>
        </p:nvSpPr>
        <p:spPr>
          <a:xfrm>
            <a:off x="10606547" y="3773448"/>
            <a:ext cx="1556861" cy="823983"/>
          </a:xfrm>
          <a:prstGeom prst="rect">
            <a:avLst/>
          </a:prstGeom>
          <a:noFill/>
        </p:spPr>
        <p:txBody>
          <a:bodyPr wrap="square" lIns="103207" tIns="103207" rIns="103207" bIns="103207" anchor="ctr" anchorCtr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Longbiao CHEN, PhD</a:t>
            </a:r>
          </a:p>
          <a:p>
            <a:pPr>
              <a:buFont typeface="Arial" pitchFamily="34" charset="0"/>
              <a:buNone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Assistant Professor</a:t>
            </a:r>
          </a:p>
          <a:p>
            <a:pPr>
              <a:buFont typeface="Arial" pitchFamily="34" charset="0"/>
              <a:buNone/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itchFamily="34" charset="0"/>
              <a:buNone/>
            </a:pP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文本占位符 3"/>
          <p:cNvSpPr>
            <a:spLocks noGrp="1"/>
          </p:cNvSpPr>
          <p:nvPr/>
        </p:nvSpPr>
        <p:spPr>
          <a:xfrm>
            <a:off x="7018043" y="5655313"/>
            <a:ext cx="5264268" cy="977871"/>
          </a:xfrm>
          <a:prstGeom prst="rect">
            <a:avLst/>
          </a:prstGeom>
          <a:noFill/>
        </p:spPr>
        <p:txBody>
          <a:bodyPr wrap="square" lIns="103207" tIns="103207" rIns="103207" bIns="103207" anchor="ctr" anchorCtr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Feng CHEN, </a:t>
            </a:r>
          </a:p>
          <a:p>
            <a:pPr>
              <a:buFont typeface="Arial" pitchFamily="34" charset="0"/>
              <a:buNone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PhD</a:t>
            </a:r>
          </a:p>
          <a:p>
            <a:pPr>
              <a:buFont typeface="Arial" pitchFamily="34" charset="0"/>
              <a:buNone/>
            </a:pP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Research Scientist</a:t>
            </a:r>
          </a:p>
          <a:p>
            <a:pPr>
              <a:buFont typeface="Arial" pitchFamily="34" charset="0"/>
              <a:buNone/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itchFamily="34" charset="0"/>
              <a:buNone/>
            </a:pP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占位符 3"/>
          <p:cNvSpPr>
            <a:spLocks noGrp="1"/>
          </p:cNvSpPr>
          <p:nvPr/>
        </p:nvSpPr>
        <p:spPr>
          <a:xfrm>
            <a:off x="9072010" y="3773448"/>
            <a:ext cx="1908549" cy="823983"/>
          </a:xfrm>
          <a:prstGeom prst="rect">
            <a:avLst/>
          </a:prstGeom>
          <a:noFill/>
        </p:spPr>
        <p:txBody>
          <a:bodyPr wrap="square" lIns="103207" tIns="103207" rIns="103207" bIns="103207" anchor="ctr" anchorCtr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Zhenlong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XIAO, PhD, Assistant Professor</a:t>
            </a:r>
          </a:p>
          <a:p>
            <a:pPr>
              <a:buFont typeface="Arial" pitchFamily="34" charset="0"/>
              <a:buNone/>
            </a:pPr>
            <a:endParaRPr lang="en-US" altLang="zh-CN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itchFamily="34" charset="0"/>
              <a:buNone/>
            </a:pP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1" name="组合 60"/>
          <p:cNvGrpSpPr/>
          <p:nvPr/>
        </p:nvGrpSpPr>
        <p:grpSpPr>
          <a:xfrm>
            <a:off x="4666383" y="2646273"/>
            <a:ext cx="6896992" cy="1044000"/>
            <a:chOff x="4666383" y="2646273"/>
            <a:chExt cx="6896992" cy="1044000"/>
          </a:xfrm>
        </p:grpSpPr>
        <p:pic>
          <p:nvPicPr>
            <p:cNvPr id="21" name="图片 20"/>
            <p:cNvPicPr preferRelativeResize="0">
              <a:picLocks noChangeAspect="1"/>
            </p:cNvPicPr>
            <p:nvPr/>
          </p:nvPicPr>
          <p:blipFill rotWithShape="1">
            <a:blip r:embed="rId20" cstate="print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275" t="12848" r="31397" b="51618"/>
            <a:stretch/>
          </p:blipFill>
          <p:spPr>
            <a:xfrm>
              <a:off x="4666383" y="2646273"/>
              <a:ext cx="783000" cy="1044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29" name="图片 28" descr="E:\信科工作\外事工作\国际交流\国际会议\2015\学术委员会年会\实验室成员照片\张哲明.JPG"/>
            <p:cNvPicPr preferRelativeResize="0">
              <a:picLocks noChangeAspect="1"/>
            </p:cNvPicPr>
            <p:nvPr/>
          </p:nvPicPr>
          <p:blipFill rotWithShape="1">
            <a:blip r:embed="rId2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89" t="6276" r="14728" b="16333"/>
            <a:stretch/>
          </p:blipFill>
          <p:spPr bwMode="auto">
            <a:xfrm>
              <a:off x="7809437" y="2646273"/>
              <a:ext cx="744859" cy="1044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32" name="图片 31"/>
            <p:cNvPicPr preferRelativeResize="0">
              <a:picLocks noChangeAspect="1"/>
            </p:cNvPicPr>
            <p:nvPr/>
          </p:nvPicPr>
          <p:blipFill rotWithShape="1">
            <a:blip r:embed="rId23" cstate="print">
              <a:extLst>
                <a:ext uri="{BEBA8EAE-BF5A-486C-A8C5-ECC9F3942E4B}">
                  <a14:imgProps xmlns:a14="http://schemas.microsoft.com/office/drawing/2010/main">
                    <a14:imgLayer r:embed="rId24"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956" t="9051" r="22402" b="30363"/>
            <a:stretch/>
          </p:blipFill>
          <p:spPr>
            <a:xfrm>
              <a:off x="6237910" y="2646273"/>
              <a:ext cx="783000" cy="1044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6" name="Picture 2" descr="C:\Users\Administrator\Desktop\肖珍龙.jpg"/>
            <p:cNvPicPr preferRelativeResize="0">
              <a:picLocks noChangeAspect="1" noChangeArrowheads="1"/>
            </p:cNvPicPr>
            <p:nvPr/>
          </p:nvPicPr>
          <p:blipFill rotWithShape="1">
            <a:blip r:embed="rId25" cstate="print"/>
            <a:srcRect l="8985" t="5671" r="14522" b="16533"/>
            <a:stretch/>
          </p:blipFill>
          <p:spPr bwMode="auto">
            <a:xfrm>
              <a:off x="10815878" y="2646273"/>
              <a:ext cx="747497" cy="1044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57" name="Picture 4" descr="C:\Users\Administrator\Desktop\陈龙彪.jpg"/>
            <p:cNvPicPr preferRelativeResize="0">
              <a:picLocks noChangeAspect="1" noChangeArrowheads="1"/>
            </p:cNvPicPr>
            <p:nvPr/>
          </p:nvPicPr>
          <p:blipFill rotWithShape="1">
            <a:blip r:embed="rId26" cstate="print"/>
            <a:srcRect l="9315" t="1267" r="23750" b="18419"/>
            <a:stretch/>
          </p:blipFill>
          <p:spPr bwMode="auto">
            <a:xfrm>
              <a:off x="9342823" y="2646273"/>
              <a:ext cx="684530" cy="1044000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pic>
        <p:nvPicPr>
          <p:cNvPr id="58" name="Picture 5" descr="C:\Users\Administrator\Desktop\张科成_scsc.jpg"/>
          <p:cNvPicPr>
            <a:picLocks noChangeAspect="1" noChangeArrowheads="1"/>
          </p:cNvPicPr>
          <p:nvPr/>
        </p:nvPicPr>
        <p:blipFill>
          <a:blip r:embed="rId27"/>
          <a:srcRect/>
          <a:stretch>
            <a:fillRect/>
          </a:stretch>
        </p:blipFill>
        <p:spPr bwMode="auto">
          <a:xfrm>
            <a:off x="10798733" y="4567276"/>
            <a:ext cx="781786" cy="104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9" name="文本占位符 3"/>
          <p:cNvSpPr>
            <a:spLocks noGrp="1"/>
          </p:cNvSpPr>
          <p:nvPr/>
        </p:nvSpPr>
        <p:spPr>
          <a:xfrm>
            <a:off x="10677131" y="5624535"/>
            <a:ext cx="1514869" cy="885538"/>
          </a:xfrm>
          <a:prstGeom prst="rect">
            <a:avLst/>
          </a:prstGeom>
          <a:noFill/>
        </p:spPr>
        <p:txBody>
          <a:bodyPr wrap="square" lIns="103207" tIns="103207" rIns="103207" bIns="103207" anchor="ctr" anchorCtr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Kecheng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ZHANG</a:t>
            </a:r>
          </a:p>
          <a:p>
            <a:pPr>
              <a:buFont typeface="Arial" pitchFamily="34" charset="0"/>
              <a:buNone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Survey Engineer</a:t>
            </a:r>
          </a:p>
          <a:p>
            <a:pPr>
              <a:buFont typeface="Arial" pitchFamily="34" charset="0"/>
              <a:buNone/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Arial" pitchFamily="34" charset="0"/>
              <a:buNone/>
            </a:pPr>
            <a:endParaRPr lang="zh-CN" altLang="en-US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0" name="Picture 6" descr="C:\Users\Administrator\Desktop\陈峰.jpg"/>
          <p:cNvPicPr>
            <a:picLocks noChangeAspect="1" noChangeArrowheads="1"/>
          </p:cNvPicPr>
          <p:nvPr/>
        </p:nvPicPr>
        <p:blipFill rotWithShape="1">
          <a:blip r:embed="rId28"/>
          <a:srcRect l="16025" r="1" b="10945"/>
          <a:stretch/>
        </p:blipFill>
        <p:spPr bwMode="auto">
          <a:xfrm>
            <a:off x="7079113" y="4567276"/>
            <a:ext cx="791184" cy="104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灯片编号占位符 6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40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  <p:bldP spid="43" grpId="0"/>
      <p:bldP spid="49" grpId="0" animBg="1"/>
      <p:bldP spid="53" grpId="0"/>
      <p:bldP spid="54" grpId="0"/>
      <p:bldP spid="55" grpId="0"/>
      <p:bldP spid="5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 txBox="1">
            <a:spLocks/>
          </p:cNvSpPr>
          <p:nvPr/>
        </p:nvSpPr>
        <p:spPr>
          <a:xfrm>
            <a:off x="1953453" y="433911"/>
            <a:ext cx="8062664" cy="1102519"/>
          </a:xfrm>
          <a:prstGeom prst="rect">
            <a:avLst/>
          </a:prstGeom>
        </p:spPr>
        <p:txBody>
          <a:bodyPr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rgbClr val="002060"/>
                </a:solidFill>
                <a:latin typeface="+mj-lt"/>
                <a:ea typeface="Arial" charset="0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249FDA"/>
                </a:solidFill>
                <a:latin typeface="Arial Narrow" pitchFamily="34" charset="0"/>
                <a:ea typeface="Arial" charset="0"/>
                <a:cs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249FDA"/>
                </a:solidFill>
                <a:latin typeface="Arial Narrow" pitchFamily="34" charset="0"/>
                <a:ea typeface="Arial" charset="0"/>
                <a:cs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249FDA"/>
                </a:solidFill>
                <a:latin typeface="Arial Narrow" pitchFamily="34" charset="0"/>
                <a:ea typeface="Arial" charset="0"/>
                <a:cs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700">
                <a:solidFill>
                  <a:srgbClr val="249FDA"/>
                </a:solidFill>
                <a:latin typeface="Arial Narrow" pitchFamily="34" charset="0"/>
                <a:ea typeface="Arial" charset="0"/>
                <a:cs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rgbClr val="249FDA"/>
                </a:solidFill>
                <a:latin typeface="Arial Narrow" pitchFamily="34" charset="0"/>
                <a:cs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rgbClr val="249FDA"/>
                </a:solidFill>
                <a:latin typeface="Arial Narrow" pitchFamily="34" charset="0"/>
                <a:cs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rgbClr val="249FDA"/>
                </a:solidFill>
                <a:latin typeface="Arial Narrow" pitchFamily="34" charset="0"/>
                <a:cs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700">
                <a:solidFill>
                  <a:srgbClr val="249FDA"/>
                </a:solidFill>
                <a:latin typeface="Arial Narrow" pitchFamily="34" charset="0"/>
                <a:cs typeface="Arial" charset="0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zh-CN" sz="4000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your attention!</a:t>
            </a:r>
          </a:p>
          <a:p>
            <a:pPr>
              <a:lnSpc>
                <a:spcPct val="130000"/>
              </a:lnSpc>
            </a:pPr>
            <a:endParaRPr lang="en-US" altLang="zh-CN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cwang@xmu.edu.cn</a:t>
            </a:r>
            <a:endParaRPr lang="en-US" altLang="zh-CN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http://scsc.xmu.edu.cn</a:t>
            </a:r>
            <a:endParaRPr lang="en-US" altLang="zh-CN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Xiamen University, China</a:t>
            </a:r>
            <a:endParaRPr lang="zh-CN" altLang="en-US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51" y="3845494"/>
            <a:ext cx="12175149" cy="2587122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4009" y="1247323"/>
            <a:ext cx="2453933" cy="24539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矩形 7"/>
          <p:cNvSpPr/>
          <p:nvPr/>
        </p:nvSpPr>
        <p:spPr>
          <a:xfrm>
            <a:off x="16851" y="14514"/>
            <a:ext cx="1434578" cy="108857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14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66941" y="3678825"/>
            <a:ext cx="3988728" cy="2652505"/>
          </a:xfrm>
          <a:prstGeom prst="rect">
            <a:avLst/>
          </a:prstGeom>
        </p:spPr>
      </p:pic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fi-FI" altLang="en-US" sz="2400" dirty="0">
                <a:solidFill>
                  <a:srgbClr val="0070C0"/>
                </a:solidFill>
                <a:latin typeface="Arial Black" panose="020B0A04020102020204" pitchFamily="34" charset="0"/>
              </a:rPr>
              <a:t>Natural </a:t>
            </a:r>
            <a:r>
              <a:rPr lang="fi-FI" altLang="en-US" sz="2400">
                <a:solidFill>
                  <a:srgbClr val="0070C0"/>
                </a:solidFill>
                <a:latin typeface="Arial Black" panose="020B0A04020102020204" pitchFamily="34" charset="0"/>
              </a:rPr>
              <a:t>Disasters in Costal Cities</a:t>
            </a:r>
            <a:endParaRPr lang="fi-FI" altLang="en-US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77179" y="1220738"/>
            <a:ext cx="9424988" cy="2808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Nature disasters in costal cities</a:t>
            </a:r>
          </a:p>
          <a:p>
            <a:pPr lvl="1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Typhoon, earthquake, tsunami, etc. </a:t>
            </a:r>
          </a:p>
          <a:p>
            <a:pPr lvl="1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Great loss: life, infrastructure, economy</a:t>
            </a:r>
          </a:p>
          <a:p>
            <a:pPr lvl="1"/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eaLnBrk="1" hangingPunct="1"/>
            <a:endParaRPr lang="fi-FI" altLang="en-US" sz="24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538" y="182538"/>
            <a:ext cx="5086162" cy="3008986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6979096" y="3154203"/>
            <a:ext cx="751092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444444"/>
                </a:solidFill>
                <a:latin typeface="Open Sans"/>
              </a:rPr>
              <a:t>Economic loss from natural disaster (in billion U.S. dollars)</a:t>
            </a:r>
            <a:endParaRPr lang="en-US" sz="1400" dirty="0">
              <a:solidFill>
                <a:srgbClr val="444444"/>
              </a:solidFill>
              <a:latin typeface="Open Sans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576442" y="3308091"/>
            <a:ext cx="253454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i="1" dirty="0"/>
              <a:t>Source: www.statista.com</a:t>
            </a:r>
          </a:p>
        </p:txBody>
      </p:sp>
      <p:pic>
        <p:nvPicPr>
          <p:cNvPr id="2050" name="Picture 2" descr="Meranti 2016-09-13 0510Z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8000" y="3675715"/>
            <a:ext cx="1991096" cy="2655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2016 Pacific typhoon season summa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56" y="3678825"/>
            <a:ext cx="3607898" cy="2652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16"/>
          <p:cNvSpPr/>
          <p:nvPr/>
        </p:nvSpPr>
        <p:spPr>
          <a:xfrm>
            <a:off x="492256" y="6348613"/>
            <a:ext cx="38347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</a:t>
            </a:r>
            <a:r>
              <a:rPr lang="en-US" sz="1200" dirty="0">
                <a:solidFill>
                  <a:srgbClr val="0B0080"/>
                </a:solidFill>
                <a:latin typeface="Arial" panose="020B0604020202020204" pitchFamily="34" charset="0"/>
                <a:hlinkClick r:id="rId6" tooltip="w:Tropical cyclone"/>
              </a:rPr>
              <a:t>tropical cyclones</a:t>
            </a:r>
            <a:r>
              <a:rPr lang="en-US" sz="1200" dirty="0">
                <a:solidFill>
                  <a:srgbClr val="222222"/>
                </a:solidFill>
                <a:latin typeface="Arial" panose="020B0604020202020204" pitchFamily="34" charset="0"/>
              </a:rPr>
              <a:t> in the </a:t>
            </a:r>
            <a:r>
              <a:rPr lang="en-US" sz="1200" u="sng" dirty="0">
                <a:solidFill>
                  <a:srgbClr val="0B0080"/>
                </a:solidFill>
                <a:latin typeface="Arial" panose="020B0604020202020204" pitchFamily="34" charset="0"/>
                <a:hlinkClick r:id="rId7" tooltip="w:2016 Pacific typhoon season"/>
              </a:rPr>
              <a:t>2016 Pacific typhoon season</a:t>
            </a:r>
            <a:endParaRPr lang="en-US" sz="1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8350" y="199973"/>
            <a:ext cx="11836400" cy="5048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sz="2400">
                <a:solidFill>
                  <a:srgbClr val="0070C0"/>
                </a:solidFill>
                <a:latin typeface="Arial Black" panose="020B0A04020102020204" pitchFamily="34" charset="0"/>
              </a:rPr>
              <a:t>“</a:t>
            </a:r>
            <a:r>
              <a:rPr lang="en-US" sz="2400">
                <a:solidFill>
                  <a:srgbClr val="0070C0"/>
                </a:solidFill>
                <a:latin typeface="Arial Black" panose="020B0A04020102020204" pitchFamily="34" charset="0"/>
              </a:rPr>
              <a:t>World’s strongest storm of 2016</a:t>
            </a:r>
            <a:r>
              <a:rPr lang="zh-CN" altLang="en-US" sz="2400">
                <a:solidFill>
                  <a:srgbClr val="0070C0"/>
                </a:solidFill>
                <a:latin typeface="Arial Black" panose="020B0A04020102020204" pitchFamily="34" charset="0"/>
              </a:rPr>
              <a:t>”</a:t>
            </a:r>
            <a:r>
              <a:rPr lang="en-US" sz="2400">
                <a:solidFill>
                  <a:srgbClr val="0070C0"/>
                </a:solidFill>
                <a:latin typeface="Arial Black" panose="020B0A04020102020204" pitchFamily="34" charset="0"/>
              </a:rPr>
              <a:t>  </a:t>
            </a:r>
            <a:r>
              <a:rPr lang="en-US" altLang="zh-CN" sz="2400">
                <a:solidFill>
                  <a:srgbClr val="0070C0"/>
                </a:solidFill>
                <a:latin typeface="Arial Black" panose="020B0A04020102020204" pitchFamily="34" charset="0"/>
              </a:rPr>
              <a:t>Typhoon Meranti Sep.</a:t>
            </a:r>
            <a:r>
              <a:rPr lang="zh-CN" altLang="en-US" sz="2400">
                <a:solidFill>
                  <a:srgbClr val="0070C0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sz="2400">
                <a:solidFill>
                  <a:srgbClr val="0070C0"/>
                </a:solidFill>
                <a:latin typeface="Arial Black" panose="020B0A04020102020204" pitchFamily="34" charset="0"/>
              </a:rPr>
              <a:t>2016</a:t>
            </a:r>
            <a:endParaRPr lang="en-US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graphicFrame>
        <p:nvGraphicFramePr>
          <p:cNvPr id="10" name="内容占位符 9"/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1568086268"/>
              </p:ext>
            </p:extLst>
          </p:nvPr>
        </p:nvGraphicFramePr>
        <p:xfrm>
          <a:off x="8836025" y="2944813"/>
          <a:ext cx="3357268" cy="3403088"/>
        </p:xfrm>
        <a:graphic>
          <a:graphicData uri="http://schemas.openxmlformats.org/drawingml/2006/table">
            <a:tbl>
              <a:tblPr/>
              <a:tblGrid>
                <a:gridCol w="1678634">
                  <a:extLst>
                    <a:ext uri="{9D8B030D-6E8A-4147-A177-3AD203B41FA5}">
                      <a16:colId xmlns:a16="http://schemas.microsoft.com/office/drawing/2014/main" xmlns="" val="3337107219"/>
                    </a:ext>
                  </a:extLst>
                </a:gridCol>
                <a:gridCol w="1678634">
                  <a:extLst>
                    <a:ext uri="{9D8B030D-6E8A-4147-A177-3AD203B41FA5}">
                      <a16:colId xmlns:a16="http://schemas.microsoft.com/office/drawing/2014/main" xmlns="" val="2719320372"/>
                    </a:ext>
                  </a:extLst>
                </a:gridCol>
              </a:tblGrid>
              <a:tr h="23011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Formed</a:t>
                      </a:r>
                    </a:p>
                  </a:txBody>
                  <a:tcPr marL="10834" marR="10834" marT="26003" marB="26003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September 8, 2016</a:t>
                      </a:r>
                    </a:p>
                  </a:txBody>
                  <a:tcPr marL="10834" marR="10834" marT="26003" marB="26003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187752001"/>
                  </a:ext>
                </a:extLst>
              </a:tr>
              <a:tr h="23011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Dissipated</a:t>
                      </a:r>
                    </a:p>
                  </a:txBody>
                  <a:tcPr marL="10834" marR="10834" marT="26003" marB="26003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September 17, 2016</a:t>
                      </a:r>
                    </a:p>
                  </a:txBody>
                  <a:tcPr marL="10834" marR="10834" marT="26003" marB="26003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68043577"/>
                  </a:ext>
                </a:extLst>
              </a:tr>
              <a:tr h="230110">
                <a:tc gridSpan="2">
                  <a:txBody>
                    <a:bodyPr/>
                    <a:lstStyle/>
                    <a:p>
                      <a:pPr algn="ctr" fontAlgn="t"/>
                      <a:r>
                        <a:rPr lang="en-US" sz="1400">
                          <a:effectLst/>
                        </a:rPr>
                        <a:t>(</a:t>
                      </a:r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2" tooltip="Extratropical cyclone"/>
                        </a:rPr>
                        <a:t>Extratropical</a:t>
                      </a:r>
                      <a:r>
                        <a:rPr lang="en-US" sz="1400">
                          <a:effectLst/>
                        </a:rPr>
                        <a:t> after September 16)</a:t>
                      </a:r>
                    </a:p>
                  </a:txBody>
                  <a:tcPr marL="10834" marR="10834" marT="26003" marB="26003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22454269"/>
                  </a:ext>
                </a:extLst>
              </a:tr>
              <a:tr h="900444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Highest winds</a:t>
                      </a:r>
                    </a:p>
                  </a:txBody>
                  <a:tcPr marL="10834" marR="10834" marT="26003" marB="26003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i="1" u="none" strike="noStrike" dirty="0">
                          <a:solidFill>
                            <a:srgbClr val="0B0080"/>
                          </a:solidFill>
                          <a:effectLst/>
                          <a:hlinkClick r:id="rId3" tooltip="Tropical cyclone scales"/>
                        </a:rPr>
                        <a:t>10-minute sustained</a:t>
                      </a:r>
                      <a:r>
                        <a:rPr lang="en-US" sz="1400" i="1" dirty="0">
                          <a:effectLst/>
                        </a:rPr>
                        <a:t>:</a:t>
                      </a:r>
                      <a:r>
                        <a:rPr lang="en-US" sz="1400" dirty="0">
                          <a:effectLst/>
                        </a:rPr>
                        <a:t>220 km/h (140 mph)</a:t>
                      </a:r>
                      <a:br>
                        <a:rPr lang="en-US" sz="1400" dirty="0">
                          <a:effectLst/>
                        </a:rPr>
                      </a:br>
                      <a:r>
                        <a:rPr lang="en-US" sz="1400" i="1" u="none" strike="noStrike" dirty="0">
                          <a:solidFill>
                            <a:srgbClr val="0B0080"/>
                          </a:solidFill>
                          <a:effectLst/>
                          <a:hlinkClick r:id="rId3" tooltip="Tropical cyclone scales"/>
                        </a:rPr>
                        <a:t>1-minute sustained</a:t>
                      </a:r>
                      <a:r>
                        <a:rPr lang="en-US" sz="1400" i="1" dirty="0">
                          <a:effectLst/>
                        </a:rPr>
                        <a:t>:</a:t>
                      </a:r>
                      <a:r>
                        <a:rPr lang="en-US" sz="1400" dirty="0">
                          <a:effectLst/>
                        </a:rPr>
                        <a:t>305 km/h (190 mph)</a:t>
                      </a:r>
                      <a:br>
                        <a:rPr lang="en-US" sz="1400" dirty="0">
                          <a:effectLst/>
                        </a:rPr>
                      </a:br>
                      <a:endParaRPr lang="en-US" sz="1400" dirty="0">
                        <a:effectLst/>
                      </a:endParaRPr>
                    </a:p>
                  </a:txBody>
                  <a:tcPr marL="10834" marR="10834" marT="26003" marB="26003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03205309"/>
                  </a:ext>
                </a:extLst>
              </a:tr>
              <a:tr h="23011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Lowest pressure</a:t>
                      </a:r>
                    </a:p>
                  </a:txBody>
                  <a:tcPr marL="10834" marR="10834" marT="26003" marB="26003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sv-SE" sz="1400">
                          <a:effectLst/>
                        </a:rPr>
                        <a:t>890 </a:t>
                      </a:r>
                      <a:r>
                        <a:rPr lang="sv-SE" sz="1400" u="none" strike="noStrike">
                          <a:solidFill>
                            <a:srgbClr val="0B0080"/>
                          </a:solidFill>
                          <a:effectLst/>
                          <a:hlinkClick r:id="rId4" tooltip="Pascal (unit)"/>
                        </a:rPr>
                        <a:t>hPa</a:t>
                      </a:r>
                      <a:r>
                        <a:rPr lang="sv-SE" sz="1400">
                          <a:effectLst/>
                        </a:rPr>
                        <a:t> (</a:t>
                      </a:r>
                      <a:r>
                        <a:rPr lang="sv-SE" sz="1400" u="none" strike="noStrike">
                          <a:solidFill>
                            <a:srgbClr val="0B0080"/>
                          </a:solidFill>
                          <a:effectLst/>
                          <a:hlinkClick r:id="rId5" tooltip="Bar (unit)"/>
                        </a:rPr>
                        <a:t>mbar</a:t>
                      </a:r>
                      <a:r>
                        <a:rPr lang="sv-SE" sz="1400">
                          <a:effectLst/>
                        </a:rPr>
                        <a:t>); 26.28 </a:t>
                      </a:r>
                      <a:r>
                        <a:rPr lang="sv-SE" sz="1400" u="none" strike="noStrike">
                          <a:solidFill>
                            <a:srgbClr val="0B0080"/>
                          </a:solidFill>
                          <a:effectLst/>
                          <a:hlinkClick r:id="rId6" tooltip="Inch of mercury"/>
                        </a:rPr>
                        <a:t>inHg</a:t>
                      </a:r>
                      <a:endParaRPr lang="sv-SE" sz="1400">
                        <a:effectLst/>
                      </a:endParaRPr>
                    </a:p>
                  </a:txBody>
                  <a:tcPr marL="10834" marR="10834" marT="26003" marB="26003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62611722"/>
                  </a:ext>
                </a:extLst>
              </a:tr>
              <a:tr h="23011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Fatalities</a:t>
                      </a:r>
                    </a:p>
                  </a:txBody>
                  <a:tcPr marL="10834" marR="10834" marT="26003" marB="26003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30 confirmed, 15 missing</a:t>
                      </a:r>
                    </a:p>
                  </a:txBody>
                  <a:tcPr marL="10834" marR="10834" marT="26003" marB="26003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912005299"/>
                  </a:ext>
                </a:extLst>
              </a:tr>
              <a:tr h="230110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Damage</a:t>
                      </a:r>
                    </a:p>
                  </a:txBody>
                  <a:tcPr marL="10834" marR="10834" marT="26003" marB="26003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>
                          <a:effectLst/>
                        </a:rPr>
                        <a:t>$2.63 billion (2016 </a:t>
                      </a:r>
                      <a:r>
                        <a:rPr lang="en-US" sz="1400" u="none" strike="noStrike">
                          <a:solidFill>
                            <a:srgbClr val="0B0080"/>
                          </a:solidFill>
                          <a:effectLst/>
                          <a:hlinkClick r:id="rId7" tooltip="United States dollar"/>
                        </a:rPr>
                        <a:t>USD</a:t>
                      </a:r>
                      <a:r>
                        <a:rPr lang="en-US" sz="1400">
                          <a:effectLst/>
                        </a:rPr>
                        <a:t>)</a:t>
                      </a:r>
                    </a:p>
                  </a:txBody>
                  <a:tcPr marL="10834" marR="10834" marT="26003" marB="26003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561329290"/>
                  </a:ext>
                </a:extLst>
              </a:tr>
              <a:tr h="394695"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dirty="0">
                          <a:effectLst/>
                        </a:rPr>
                        <a:t>Areas affected</a:t>
                      </a:r>
                    </a:p>
                  </a:txBody>
                  <a:tcPr marL="10834" marR="10834" marT="26003" marB="26003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  <a:hlinkClick r:id="rId8" tooltip="Philippines"/>
                        </a:rPr>
                        <a:t>Philippines</a:t>
                      </a:r>
                      <a:r>
                        <a:rPr lang="en-US" sz="1400" dirty="0">
                          <a:effectLst/>
                        </a:rPr>
                        <a:t>, </a:t>
                      </a:r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  <a:hlinkClick r:id="rId9" tooltip="Taiwan"/>
                        </a:rPr>
                        <a:t>Taiwan</a:t>
                      </a:r>
                      <a:r>
                        <a:rPr lang="en-US" sz="1400" dirty="0">
                          <a:effectLst/>
                        </a:rPr>
                        <a:t>, </a:t>
                      </a:r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  <a:hlinkClick r:id="rId10" tooltip="China"/>
                        </a:rPr>
                        <a:t>China</a:t>
                      </a:r>
                      <a:r>
                        <a:rPr lang="en-US" sz="1400" dirty="0">
                          <a:effectLst/>
                        </a:rPr>
                        <a:t>, </a:t>
                      </a:r>
                      <a:r>
                        <a:rPr lang="en-US" sz="1400" u="none" strike="noStrike" dirty="0">
                          <a:solidFill>
                            <a:srgbClr val="0B0080"/>
                          </a:solidFill>
                          <a:effectLst/>
                          <a:hlinkClick r:id="rId11" tooltip="Korean Peninsula"/>
                        </a:rPr>
                        <a:t>Korean Peninsula</a:t>
                      </a:r>
                      <a:endParaRPr lang="en-US" sz="1400" dirty="0">
                        <a:effectLst/>
                      </a:endParaRPr>
                    </a:p>
                  </a:txBody>
                  <a:tcPr marL="10834" marR="10834" marT="26003" marB="26003">
                    <a:lnL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2A9B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9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70354363"/>
                  </a:ext>
                </a:extLst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148" y="991586"/>
            <a:ext cx="3056084" cy="543409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81607" y="991587"/>
            <a:ext cx="5459393" cy="5441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381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72441" y="182538"/>
            <a:ext cx="8877300" cy="504825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sz="2400" dirty="0">
                <a:solidFill>
                  <a:srgbClr val="0070C0"/>
                </a:solidFill>
                <a:latin typeface="Arial Black" panose="020B0A04020102020204" pitchFamily="34" charset="0"/>
              </a:rPr>
              <a:t>Road Damages in </a:t>
            </a:r>
            <a:r>
              <a:rPr lang="fi-FI" altLang="en-US" sz="2400" dirty="0">
                <a:solidFill>
                  <a:srgbClr val="0070C0"/>
                </a:solidFill>
                <a:latin typeface="Arial Black" panose="020B0A04020102020204" pitchFamily="34" charset="0"/>
              </a:rPr>
              <a:t>Natural Disasters</a:t>
            </a:r>
          </a:p>
        </p:txBody>
      </p:sp>
      <p:pic>
        <p:nvPicPr>
          <p:cNvPr id="18" name="Picture 6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6664" y="2304098"/>
            <a:ext cx="5676316" cy="4096721"/>
          </a:xfrm>
          <a:prstGeom prst="rect">
            <a:avLst/>
          </a:prstGeom>
        </p:spPr>
      </p:pic>
      <p:pic>
        <p:nvPicPr>
          <p:cNvPr id="5130" name="Picture 10" descr="相关图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377" y="890032"/>
            <a:ext cx="4699335" cy="2640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567469" y="919103"/>
            <a:ext cx="743302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Disaster relief</a:t>
            </a:r>
          </a:p>
          <a:p>
            <a:pPr lvl="1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Prevention,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Recovery</a:t>
            </a:r>
            <a:r>
              <a:rPr lang="en-US" sz="2400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  <a:p>
            <a:pPr lvl="1"/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Effective </a:t>
            </a:r>
            <a:r>
              <a:rPr 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response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save life, reduce loss 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 bwMode="auto">
          <a:xfrm>
            <a:off x="7012949" y="3588284"/>
            <a:ext cx="5179051" cy="4089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+mn-lt"/>
                <a:ea typeface="Arial" charset="0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+mn-lt"/>
                <a:ea typeface="Arial" charset="0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bg2"/>
                </a:solidFill>
                <a:latin typeface="+mn-lt"/>
                <a:ea typeface="Arial" charset="0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bg2"/>
                </a:solidFill>
                <a:latin typeface="+mn-lt"/>
                <a:ea typeface="Arial" charset="0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/>
                </a:solidFill>
                <a:latin typeface="+mn-lt"/>
                <a:ea typeface="Arial" charset="0"/>
                <a:cs typeface="+mn-cs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/>
                </a:solidFill>
                <a:latin typeface="+mn-lt"/>
                <a:cs typeface="+mn-cs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/>
                </a:solidFill>
                <a:latin typeface="+mn-lt"/>
                <a:cs typeface="+mn-cs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/>
                </a:solidFill>
                <a:latin typeface="+mn-lt"/>
                <a:cs typeface="+mn-cs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bg2"/>
                </a:solidFill>
                <a:latin typeface="+mn-lt"/>
                <a:cs typeface="+mn-cs"/>
              </a:defRPr>
            </a:lvl9pPr>
          </a:lstStyle>
          <a:p>
            <a:r>
              <a:rPr 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Immediate restoration of road damage: key to search and rescue</a:t>
            </a:r>
          </a:p>
          <a:p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Existing methods</a:t>
            </a:r>
          </a:p>
          <a:p>
            <a:pPr lvl="1"/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Human scanner: labor </a:t>
            </a:r>
            <a:r>
              <a:rPr 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intensive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delayed, </a:t>
            </a:r>
            <a:r>
              <a:rPr lang="en-US" altLang="zh-CN" sz="2400" b="1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dangerous</a:t>
            </a:r>
          </a:p>
          <a:p>
            <a:pPr lvl="1"/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Traffic</a:t>
            </a:r>
            <a:r>
              <a:rPr lang="zh-CN" altLang="en-US" sz="2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sz="2400" kern="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camera: damaged, blind areas</a:t>
            </a:r>
          </a:p>
          <a:p>
            <a:endParaRPr lang="en-US" sz="2400" kern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8253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25286" y="232032"/>
            <a:ext cx="10515600" cy="13255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sz="2400" dirty="0">
                <a:solidFill>
                  <a:srgbClr val="0070C0"/>
                </a:solidFill>
                <a:latin typeface="Arial Black" panose="020B0A04020102020204" pitchFamily="34" charset="0"/>
              </a:rPr>
              <a:t>Objectives</a:t>
            </a:r>
            <a:endParaRPr lang="fi-FI" altLang="en-US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626664" y="3102387"/>
            <a:ext cx="8231188" cy="29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Detection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when and where</a:t>
            </a:r>
          </a:p>
          <a:p>
            <a:pPr>
              <a:lnSpc>
                <a:spcPct val="150000"/>
              </a:lnSpc>
            </a:pP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Recognition</a:t>
            </a:r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fallen trees, ponding water,</a:t>
            </a:r>
            <a:r>
              <a:rPr lang="en-US" altLang="zh-CN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etc.</a:t>
            </a:r>
          </a:p>
          <a:p>
            <a:pPr>
              <a:lnSpc>
                <a:spcPct val="150000"/>
              </a:lnSpc>
            </a:pPr>
            <a:endParaRPr lang="en-US" sz="2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9229" y="1019959"/>
            <a:ext cx="3468648" cy="2372815"/>
          </a:xfrm>
          <a:prstGeom prst="rect">
            <a:avLst/>
          </a:prstGeom>
        </p:spPr>
      </p:pic>
      <p:pic>
        <p:nvPicPr>
          <p:cNvPr id="6" name="图片 5" descr="图片包含 电路, 事情, 电子产品&#10;&#10;已生成高可信度的说明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229" y="3550718"/>
            <a:ext cx="3468648" cy="270310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20399" y="1488555"/>
            <a:ext cx="7307601" cy="83099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Develop a </a:t>
            </a:r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real-time, low-cost </a:t>
            </a:r>
            <a:r>
              <a:rPr lang="en-US" altLang="zh-CN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method to identify road damage for urban disaster response.</a:t>
            </a:r>
          </a:p>
        </p:txBody>
      </p:sp>
    </p:spTree>
    <p:extLst>
      <p:ext uri="{BB962C8B-B14F-4D97-AF65-F5344CB8AC3E}">
        <p14:creationId xmlns:p14="http://schemas.microsoft.com/office/powerpoint/2010/main" val="1865160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image1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89"/>
          <a:stretch>
            <a:fillRect/>
          </a:stretch>
        </p:blipFill>
        <p:spPr bwMode="auto">
          <a:xfrm>
            <a:off x="4975558" y="1000894"/>
            <a:ext cx="6703684" cy="487739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rotWithShape="0">
              <a:srgbClr val="333333">
                <a:alpha val="64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18436" name="Shape 118"/>
          <p:cNvSpPr>
            <a:spLocks noChangeArrowheads="1"/>
          </p:cNvSpPr>
          <p:nvPr/>
        </p:nvSpPr>
        <p:spPr bwMode="auto">
          <a:xfrm>
            <a:off x="4975558" y="5611505"/>
            <a:ext cx="7322800" cy="1246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90000"/>
              </a:lnSpc>
            </a:pPr>
            <a:r>
              <a:rPr lang="zh-CN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  <a:sym typeface="Calibri Light" panose="020F0302020204030204" pitchFamily="34" charset="0"/>
              </a:rPr>
              <a:t>GPS Trajectories of 3000 buses on Oct. 4, 2014, Xiamen</a:t>
            </a:r>
          </a:p>
        </p:txBody>
      </p:sp>
      <p:pic>
        <p:nvPicPr>
          <p:cNvPr id="6" name="交通大数据(new)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822" y="1000894"/>
            <a:ext cx="3951490" cy="5489521"/>
          </a:xfrm>
          <a:prstGeom prst="rect">
            <a:avLst/>
          </a:prstGeom>
          <a:ln w="12700">
            <a:miter lim="400000"/>
          </a:ln>
        </p:spPr>
      </p:pic>
      <p:sp>
        <p:nvSpPr>
          <p:cNvPr id="9" name="Shape 233"/>
          <p:cNvSpPr>
            <a:spLocks noGrp="1"/>
          </p:cNvSpPr>
          <p:nvPr>
            <p:ph type="title"/>
          </p:nvPr>
        </p:nvSpPr>
        <p:spPr>
          <a:xfrm>
            <a:off x="934381" y="104637"/>
            <a:ext cx="8686800" cy="11430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400" dirty="0">
                <a:solidFill>
                  <a:srgbClr val="0070C0"/>
                </a:solidFill>
                <a:latin typeface="Arial Black" panose="020B0A04020102020204" pitchFamily="34" charset="0"/>
              </a:rPr>
              <a:t>Traffic Big Data ( Xiamen City, China)</a:t>
            </a:r>
            <a:endParaRPr lang="zh-CN" altLang="en-US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720320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r>
              <a:rPr lang="en-US" altLang="zh-CN" sz="2400" dirty="0">
                <a:solidFill>
                  <a:srgbClr val="0070C0"/>
                </a:solidFill>
                <a:latin typeface="Arial Black" panose="020B0A04020102020204" pitchFamily="34" charset="0"/>
              </a:rPr>
              <a:t>Vehicle-as-a-Sensor (</a:t>
            </a:r>
            <a:r>
              <a:rPr lang="en-US" altLang="zh-CN" sz="2400" dirty="0" err="1">
                <a:solidFill>
                  <a:srgbClr val="0070C0"/>
                </a:solidFill>
                <a:latin typeface="Arial Black" panose="020B0A04020102020204" pitchFamily="34" charset="0"/>
              </a:rPr>
              <a:t>VaaS</a:t>
            </a:r>
            <a:r>
              <a:rPr lang="en-US" altLang="zh-CN" sz="2400" dirty="0">
                <a:solidFill>
                  <a:srgbClr val="0070C0"/>
                </a:solidFill>
                <a:latin typeface="Arial Black" panose="020B0A04020102020204" pitchFamily="34" charset="0"/>
              </a:rPr>
              <a:t>)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783771" y="988117"/>
            <a:ext cx="8229600" cy="2932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GPS trajectories of taxis: city-wide, long-term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1 records per minute in Xiamen, 3 years, 3000 taxis</a:t>
            </a:r>
          </a:p>
          <a:p>
            <a:r>
              <a:rPr lang="en-US" altLang="zh-CN" sz="2400" dirty="0">
                <a:solidFill>
                  <a:schemeClr val="tx1"/>
                </a:solidFill>
              </a:rPr>
              <a:t>Vehicle trajectory patterns </a:t>
            </a:r>
            <a:r>
              <a:rPr lang="en-US" altLang="zh-CN" sz="2400" b="1" dirty="0">
                <a:solidFill>
                  <a:schemeClr val="tx1"/>
                </a:solidFill>
              </a:rPr>
              <a:t>change</a:t>
            </a:r>
            <a:r>
              <a:rPr lang="en-US" altLang="zh-CN" sz="2400" dirty="0">
                <a:solidFill>
                  <a:schemeClr val="tx1"/>
                </a:solidFill>
              </a:rPr>
              <a:t> in</a:t>
            </a:r>
            <a:r>
              <a:rPr lang="en-US" sz="2400" dirty="0">
                <a:solidFill>
                  <a:schemeClr val="tx1"/>
                </a:solidFill>
              </a:rPr>
              <a:t> damaged roads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fallen trees </a:t>
            </a:r>
            <a:r>
              <a:rPr lang="is-IS" sz="2400" dirty="0">
                <a:solidFill>
                  <a:schemeClr val="tx1"/>
                </a:solidFill>
              </a:rPr>
              <a:t>→ lane blocked </a:t>
            </a:r>
          </a:p>
          <a:p>
            <a:pPr lvl="1"/>
            <a:r>
              <a:rPr lang="en-US" sz="2400" dirty="0">
                <a:solidFill>
                  <a:schemeClr val="tx1"/>
                </a:solidFill>
              </a:rPr>
              <a:t>ponding water </a:t>
            </a:r>
            <a:r>
              <a:rPr lang="is-IS" sz="2400" dirty="0">
                <a:solidFill>
                  <a:schemeClr val="tx1"/>
                </a:solidFill>
              </a:rPr>
              <a:t>→ dangerous road condition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1185635" y="3568350"/>
            <a:ext cx="7425871" cy="2521011"/>
            <a:chOff x="1504188" y="4058545"/>
            <a:chExt cx="6351354" cy="1873504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04188" y="4058545"/>
              <a:ext cx="3340864" cy="1873504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97780" y="4058545"/>
              <a:ext cx="2757762" cy="1873504"/>
            </a:xfrm>
            <a:prstGeom prst="rect">
              <a:avLst/>
            </a:prstGeom>
          </p:spPr>
        </p:pic>
      </p:grpSp>
      <p:sp>
        <p:nvSpPr>
          <p:cNvPr id="5" name="Rectangle 4"/>
          <p:cNvSpPr/>
          <p:nvPr/>
        </p:nvSpPr>
        <p:spPr>
          <a:xfrm>
            <a:off x="6947476" y="2568894"/>
            <a:ext cx="35132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is-IS" dirty="0"/>
              <a:t>Abnormal Vehicle Trajectory</a:t>
            </a:r>
          </a:p>
        </p:txBody>
      </p:sp>
      <p:sp>
        <p:nvSpPr>
          <p:cNvPr id="8" name="Rectangle 7"/>
          <p:cNvSpPr/>
          <p:nvPr/>
        </p:nvSpPr>
        <p:spPr>
          <a:xfrm>
            <a:off x="6947476" y="2338061"/>
            <a:ext cx="389850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s-IS" sz="4800" dirty="0">
                <a:latin typeface="Abadi MT Condensed Light" charset="0"/>
                <a:ea typeface="Abadi MT Condensed Light" charset="0"/>
                <a:cs typeface="Abadi MT Condensed Light" charset="0"/>
              </a:rPr>
              <a:t>}</a:t>
            </a:r>
            <a:endParaRPr lang="en-US" sz="4800" dirty="0">
              <a:latin typeface="Abadi MT Condensed Light" charset="0"/>
              <a:ea typeface="Abadi MT Condensed Light" charset="0"/>
              <a:cs typeface="Abadi MT Condensed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1718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88"/>
          <a:stretch>
            <a:fillRect/>
          </a:stretch>
        </p:blipFill>
        <p:spPr bwMode="auto">
          <a:xfrm>
            <a:off x="1045709" y="654503"/>
            <a:ext cx="9480550" cy="5849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00566" y="165893"/>
            <a:ext cx="11988120" cy="1325563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400" dirty="0">
                <a:solidFill>
                  <a:srgbClr val="0070C0"/>
                </a:solidFill>
                <a:latin typeface="Arial Black" panose="020B0A04020102020204" pitchFamily="34" charset="0"/>
              </a:rPr>
              <a:t>Traffic Congestion Identification</a:t>
            </a:r>
            <a:r>
              <a:rPr lang="zh-CN" altLang="en-US" sz="2400" dirty="0">
                <a:solidFill>
                  <a:srgbClr val="0070C0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Arial Black" panose="020B0A04020102020204" pitchFamily="34" charset="0"/>
              </a:rPr>
              <a:t>based</a:t>
            </a:r>
            <a:r>
              <a:rPr lang="zh-CN" altLang="en-US" sz="2400" dirty="0">
                <a:solidFill>
                  <a:srgbClr val="0070C0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Arial Black" panose="020B0A04020102020204" pitchFamily="34" charset="0"/>
              </a:rPr>
              <a:t>on</a:t>
            </a:r>
            <a:r>
              <a:rPr lang="zh-CN" altLang="en-US" sz="2400" dirty="0">
                <a:solidFill>
                  <a:srgbClr val="0070C0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Arial Black" panose="020B0A04020102020204" pitchFamily="34" charset="0"/>
              </a:rPr>
              <a:t>Taxi</a:t>
            </a:r>
            <a:r>
              <a:rPr lang="zh-CN" altLang="en-US" sz="2400" dirty="0">
                <a:solidFill>
                  <a:srgbClr val="0070C0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Arial Black" panose="020B0A04020102020204" pitchFamily="34" charset="0"/>
              </a:rPr>
              <a:t>GPS</a:t>
            </a:r>
            <a:r>
              <a:rPr lang="zh-CN" altLang="en-US" sz="2400" dirty="0">
                <a:solidFill>
                  <a:srgbClr val="0070C0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Arial Black" panose="020B0A04020102020204" pitchFamily="34" charset="0"/>
              </a:rPr>
              <a:t>Trajectories</a:t>
            </a:r>
            <a:endParaRPr lang="zh-CN" altLang="en-US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142150"/>
      </p:ext>
    </p:extLst>
  </p:cSld>
  <p:clrMapOvr>
    <a:masterClrMapping/>
  </p:clrMapOvr>
  <p:transition spd="slow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8350" y="199973"/>
            <a:ext cx="11836400" cy="504825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zh-CN" sz="2400" dirty="0">
                <a:solidFill>
                  <a:srgbClr val="0070C0"/>
                </a:solidFill>
                <a:latin typeface="Arial Black" panose="020B0A04020102020204" pitchFamily="34" charset="0"/>
              </a:rPr>
              <a:t>Traffic Big Data @ Typhoon Meranti Sep.</a:t>
            </a:r>
            <a:r>
              <a:rPr lang="zh-CN" altLang="en-US" sz="2400" dirty="0">
                <a:solidFill>
                  <a:srgbClr val="0070C0"/>
                </a:solidFill>
                <a:latin typeface="Arial Black" panose="020B0A04020102020204" pitchFamily="34" charset="0"/>
              </a:rPr>
              <a:t> </a:t>
            </a:r>
            <a:r>
              <a:rPr lang="en-US" altLang="zh-CN" sz="2400" dirty="0">
                <a:solidFill>
                  <a:srgbClr val="0070C0"/>
                </a:solidFill>
                <a:latin typeface="Arial Black" panose="020B0A04020102020204" pitchFamily="34" charset="0"/>
              </a:rPr>
              <a:t>2016</a:t>
            </a:r>
            <a:endParaRPr lang="en-US" sz="2400" dirty="0">
              <a:solidFill>
                <a:srgbClr val="0070C0"/>
              </a:solidFill>
              <a:latin typeface="Arial Black" panose="020B0A04020102020204" pitchFamily="34" charset="0"/>
            </a:endParaRPr>
          </a:p>
        </p:txBody>
      </p:sp>
      <p:pic>
        <p:nvPicPr>
          <p:cNvPr id="5" name="图片 4">
            <a:hlinkClick r:id="rId2" action="ppaction://hlinkfile"/>
          </p:cNvPr>
          <p:cNvPicPr>
            <a:picLocks noChangeAspect="1"/>
          </p:cNvPicPr>
          <p:nvPr/>
        </p:nvPicPr>
        <p:blipFill rotWithShape="1">
          <a:blip r:embed="rId3"/>
          <a:srcRect l="50446" t="3208"/>
          <a:stretch/>
        </p:blipFill>
        <p:spPr>
          <a:xfrm>
            <a:off x="3223288" y="991586"/>
            <a:ext cx="8902553" cy="543409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48" y="991586"/>
            <a:ext cx="3056084" cy="54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5379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67A74"/>
      </a:hlink>
      <a:folHlink>
        <a:srgbClr val="007A74"/>
      </a:folHlink>
    </a:clrScheme>
    <a:fontScheme name="Default Design">
      <a:majorFont>
        <a:latin typeface="Arial Narrow"/>
        <a:ea typeface=""/>
        <a:cs typeface="Arial"/>
      </a:majorFont>
      <a:minorFont>
        <a:latin typeface="Arial Narrow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00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FF9966"/>
        </a:hlink>
        <a:folHlink>
          <a:srgbClr val="FF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FFCC99"/>
        </a:hlink>
        <a:folHlink>
          <a:srgbClr val="FFCC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99CCFF"/>
        </a:hlink>
        <a:folHlink>
          <a:srgbClr val="CCECFF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Custom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Custom Design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ustom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ustom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ustom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4139</TotalTime>
  <Words>611</Words>
  <Application>Microsoft Macintosh PowerPoint</Application>
  <PresentationFormat>Widescreen</PresentationFormat>
  <Paragraphs>136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15</vt:i4>
      </vt:variant>
    </vt:vector>
  </HeadingPairs>
  <TitlesOfParts>
    <vt:vector size="30" baseType="lpstr">
      <vt:lpstr>Abadi MT Condensed Light</vt:lpstr>
      <vt:lpstr>Arial</vt:lpstr>
      <vt:lpstr>Arial Black</vt:lpstr>
      <vt:lpstr>Arial Narrow</vt:lpstr>
      <vt:lpstr>Calibri</vt:lpstr>
      <vt:lpstr>Calibri Light</vt:lpstr>
      <vt:lpstr>DengXian</vt:lpstr>
      <vt:lpstr>Impact</vt:lpstr>
      <vt:lpstr>Open Sans</vt:lpstr>
      <vt:lpstr>Vrinda</vt:lpstr>
      <vt:lpstr>宋体</vt:lpstr>
      <vt:lpstr>微软雅黑</vt:lpstr>
      <vt:lpstr>黑体</vt:lpstr>
      <vt:lpstr>Default Design</vt:lpstr>
      <vt:lpstr>Custom Design</vt:lpstr>
      <vt:lpstr>PowerPoint Presentation</vt:lpstr>
      <vt:lpstr>Natural Disasters in Costal Cities</vt:lpstr>
      <vt:lpstr>“World’s strongest storm of 2016”  Typhoon Meranti Sep. 2016</vt:lpstr>
      <vt:lpstr>Road Damages in Natural Disasters</vt:lpstr>
      <vt:lpstr>Objectives</vt:lpstr>
      <vt:lpstr>Traffic Big Data ( Xiamen City, China)</vt:lpstr>
      <vt:lpstr>Vehicle-as-a-Sensor (VaaS)</vt:lpstr>
      <vt:lpstr>Traffic Congestion Identification based on Taxi GPS Trajectories</vt:lpstr>
      <vt:lpstr>Traffic Big Data @ Typhoon Meranti Sep. 2016</vt:lpstr>
      <vt:lpstr>Detecting Road Damages</vt:lpstr>
      <vt:lpstr>False Alarm Removal and Recognizing Road Damage Types</vt:lpstr>
      <vt:lpstr>Performance Evaluation</vt:lpstr>
      <vt:lpstr>Summary</vt:lpstr>
      <vt:lpstr>PowerPoint Presentation</vt:lpstr>
      <vt:lpstr>PowerPoint Presentation</vt:lpstr>
    </vt:vector>
  </TitlesOfParts>
  <Company>FIG</Company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Markku Villikka</dc:creator>
  <cp:lastModifiedBy>Longbiao CHEN</cp:lastModifiedBy>
  <cp:revision>208</cp:revision>
  <dcterms:created xsi:type="dcterms:W3CDTF">2009-10-08T13:39:21Z</dcterms:created>
  <dcterms:modified xsi:type="dcterms:W3CDTF">2017-05-30T15:06:36Z</dcterms:modified>
</cp:coreProperties>
</file>